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1"/>
  </p:notesMasterIdLst>
  <p:sldIdLst>
    <p:sldId id="438" r:id="rId2"/>
    <p:sldId id="2147377385" r:id="rId3"/>
    <p:sldId id="2147377386" r:id="rId4"/>
    <p:sldId id="2147377390" r:id="rId5"/>
    <p:sldId id="2147377387" r:id="rId6"/>
    <p:sldId id="2147377388" r:id="rId7"/>
    <p:sldId id="2147377389" r:id="rId8"/>
    <p:sldId id="2147377383" r:id="rId9"/>
    <p:sldId id="214737738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8627505-BB1C-3FE8-B747-BB69BB61FBEE}" name="Michael Currin, Mr" initials="MC" userId="S::Michael@gcis.gov.za::94ce3b5c-f63e-4888-a713-80c767e526c0" providerId="AD"/>
  <p188:author id="{ECFC570B-3479-B23E-303C-86A0232EDAD6}" name="Mammie Mossie" initials="MM" userId="S::mammie@gcis.gov.za::0d5874de-47f5-4b22-964f-bf39e5b1a1b6" providerId="AD"/>
  <p188:author id="{38A7824F-F7C0-1096-C702-1CDA021207B6}" name="Foster Mohale" initials="FM" userId="S::foster.mohale@health.gov.za::a38db64b-d843-4345-856b-5e25cb0c4dc4" providerId="AD"/>
  <p188:author id="{80129F7D-E425-C6A3-9981-1DA5A470A25F}" name="Yogan Pillay" initials="YP" userId="S::yogan.pillay@gatesfoundation.org::203a1d5c-c26f-4111-997f-c334a037e24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49"/>
    <a:srgbClr val="E5863C"/>
    <a:srgbClr val="003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1BF829-6280-401D-9FC6-F295CEF81705}" v="11" dt="2026-01-27T06:24:44.3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63" autoAdjust="0"/>
    <p:restoredTop sz="95915"/>
  </p:normalViewPr>
  <p:slideViewPr>
    <p:cSldViewPr snapToGrid="0">
      <p:cViewPr>
        <p:scale>
          <a:sx n="76" d="100"/>
          <a:sy n="76" d="100"/>
        </p:scale>
        <p:origin x="46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ward Kgoa" userId="ab19424f-f116-44d9-b69d-2b999dd279dd" providerId="ADAL" clId="{91217CA7-7405-4924-80AA-CAE570F4BC05}"/>
    <pc:docChg chg="undo custSel addSld modSld">
      <pc:chgData name="Howard Kgoa" userId="ab19424f-f116-44d9-b69d-2b999dd279dd" providerId="ADAL" clId="{91217CA7-7405-4924-80AA-CAE570F4BC05}" dt="2026-01-27T06:25:01.127" v="642" actId="5793"/>
      <pc:docMkLst>
        <pc:docMk/>
      </pc:docMkLst>
      <pc:sldChg chg="modSp mod">
        <pc:chgData name="Howard Kgoa" userId="ab19424f-f116-44d9-b69d-2b999dd279dd" providerId="ADAL" clId="{91217CA7-7405-4924-80AA-CAE570F4BC05}" dt="2026-01-27T06:20:16.794" v="427" actId="1076"/>
        <pc:sldMkLst>
          <pc:docMk/>
          <pc:sldMk cId="0" sldId="438"/>
        </pc:sldMkLst>
        <pc:spChg chg="mod">
          <ac:chgData name="Howard Kgoa" userId="ab19424f-f116-44d9-b69d-2b999dd279dd" providerId="ADAL" clId="{91217CA7-7405-4924-80AA-CAE570F4BC05}" dt="2026-01-27T06:20:16.794" v="427" actId="1076"/>
          <ac:spMkLst>
            <pc:docMk/>
            <pc:sldMk cId="0" sldId="438"/>
            <ac:spMk id="6" creationId="{00000000-0000-0000-0000-000000000000}"/>
          </ac:spMkLst>
        </pc:spChg>
        <pc:spChg chg="mod">
          <ac:chgData name="Howard Kgoa" userId="ab19424f-f116-44d9-b69d-2b999dd279dd" providerId="ADAL" clId="{91217CA7-7405-4924-80AA-CAE570F4BC05}" dt="2026-01-27T06:17:15.883" v="346" actId="20577"/>
          <ac:spMkLst>
            <pc:docMk/>
            <pc:sldMk cId="0" sldId="438"/>
            <ac:spMk id="8" creationId="{57C148D8-0402-21CD-0196-34338A7CEFC0}"/>
          </ac:spMkLst>
        </pc:spChg>
        <pc:spChg chg="mod">
          <ac:chgData name="Howard Kgoa" userId="ab19424f-f116-44d9-b69d-2b999dd279dd" providerId="ADAL" clId="{91217CA7-7405-4924-80AA-CAE570F4BC05}" dt="2026-01-27T06:17:06.662" v="344" actId="1076"/>
          <ac:spMkLst>
            <pc:docMk/>
            <pc:sldMk cId="0" sldId="438"/>
            <ac:spMk id="9" creationId="{68E01373-D941-B7D5-F3EB-F0151DB830F1}"/>
          </ac:spMkLst>
        </pc:spChg>
      </pc:sldChg>
      <pc:sldChg chg="modSp mod">
        <pc:chgData name="Howard Kgoa" userId="ab19424f-f116-44d9-b69d-2b999dd279dd" providerId="ADAL" clId="{91217CA7-7405-4924-80AA-CAE570F4BC05}" dt="2026-01-27T06:24:13.737" v="604" actId="113"/>
        <pc:sldMkLst>
          <pc:docMk/>
          <pc:sldMk cId="3920237645" sldId="2147377383"/>
        </pc:sldMkLst>
        <pc:spChg chg="mod">
          <ac:chgData name="Howard Kgoa" userId="ab19424f-f116-44d9-b69d-2b999dd279dd" providerId="ADAL" clId="{91217CA7-7405-4924-80AA-CAE570F4BC05}" dt="2026-01-27T06:18:51.593" v="406"/>
          <ac:spMkLst>
            <pc:docMk/>
            <pc:sldMk cId="3920237645" sldId="2147377383"/>
            <ac:spMk id="7" creationId="{AA491916-5093-80A3-7354-9978882E0200}"/>
          </ac:spMkLst>
        </pc:spChg>
        <pc:graphicFrameChg chg="mod modGraphic">
          <ac:chgData name="Howard Kgoa" userId="ab19424f-f116-44d9-b69d-2b999dd279dd" providerId="ADAL" clId="{91217CA7-7405-4924-80AA-CAE570F4BC05}" dt="2026-01-27T06:24:13.737" v="604" actId="113"/>
          <ac:graphicFrameMkLst>
            <pc:docMk/>
            <pc:sldMk cId="3920237645" sldId="2147377383"/>
            <ac:graphicFrameMk id="11" creationId="{BB145E25-8D2A-B2B8-02A3-4AE9983ED2D8}"/>
          </ac:graphicFrameMkLst>
        </pc:graphicFrameChg>
      </pc:sldChg>
      <pc:sldChg chg="modSp mod">
        <pc:chgData name="Howard Kgoa" userId="ab19424f-f116-44d9-b69d-2b999dd279dd" providerId="ADAL" clId="{91217CA7-7405-4924-80AA-CAE570F4BC05}" dt="2026-01-27T06:24:01.524" v="603" actId="255"/>
        <pc:sldMkLst>
          <pc:docMk/>
          <pc:sldMk cId="4225457652" sldId="2147377384"/>
        </pc:sldMkLst>
        <pc:graphicFrameChg chg="mod modGraphic">
          <ac:chgData name="Howard Kgoa" userId="ab19424f-f116-44d9-b69d-2b999dd279dd" providerId="ADAL" clId="{91217CA7-7405-4924-80AA-CAE570F4BC05}" dt="2026-01-27T06:24:01.524" v="603" actId="255"/>
          <ac:graphicFrameMkLst>
            <pc:docMk/>
            <pc:sldMk cId="4225457652" sldId="2147377384"/>
            <ac:graphicFrameMk id="11" creationId="{1FDA782E-B88F-E08E-D606-9E3BF8ADB4C7}"/>
          </ac:graphicFrameMkLst>
        </pc:graphicFrameChg>
      </pc:sldChg>
      <pc:sldChg chg="modSp mod">
        <pc:chgData name="Howard Kgoa" userId="ab19424f-f116-44d9-b69d-2b999dd279dd" providerId="ADAL" clId="{91217CA7-7405-4924-80AA-CAE570F4BC05}" dt="2026-01-27T06:25:01.127" v="642" actId="5793"/>
        <pc:sldMkLst>
          <pc:docMk/>
          <pc:sldMk cId="3542448751" sldId="2147377385"/>
        </pc:sldMkLst>
        <pc:spChg chg="mod">
          <ac:chgData name="Howard Kgoa" userId="ab19424f-f116-44d9-b69d-2b999dd279dd" providerId="ADAL" clId="{91217CA7-7405-4924-80AA-CAE570F4BC05}" dt="2026-01-27T06:25:01.127" v="642" actId="5793"/>
          <ac:spMkLst>
            <pc:docMk/>
            <pc:sldMk cId="3542448751" sldId="2147377385"/>
            <ac:spMk id="12" creationId="{9590C449-1455-1010-F43C-39BE3B358C92}"/>
          </ac:spMkLst>
        </pc:spChg>
      </pc:sldChg>
      <pc:sldChg chg="modSp mod">
        <pc:chgData name="Howard Kgoa" userId="ab19424f-f116-44d9-b69d-2b999dd279dd" providerId="ADAL" clId="{91217CA7-7405-4924-80AA-CAE570F4BC05}" dt="2026-01-27T06:08:28.112" v="80" actId="20577"/>
        <pc:sldMkLst>
          <pc:docMk/>
          <pc:sldMk cId="2576262533" sldId="2147377386"/>
        </pc:sldMkLst>
        <pc:spChg chg="mod">
          <ac:chgData name="Howard Kgoa" userId="ab19424f-f116-44d9-b69d-2b999dd279dd" providerId="ADAL" clId="{91217CA7-7405-4924-80AA-CAE570F4BC05}" dt="2026-01-27T06:08:28.112" v="80" actId="20577"/>
          <ac:spMkLst>
            <pc:docMk/>
            <pc:sldMk cId="2576262533" sldId="2147377386"/>
            <ac:spMk id="12" creationId="{00B53976-7D5F-70B5-76C8-DB05D2585C74}"/>
          </ac:spMkLst>
        </pc:spChg>
      </pc:sldChg>
      <pc:sldChg chg="modSp mod">
        <pc:chgData name="Howard Kgoa" userId="ab19424f-f116-44d9-b69d-2b999dd279dd" providerId="ADAL" clId="{91217CA7-7405-4924-80AA-CAE570F4BC05}" dt="2026-01-27T06:19:39.203" v="426" actId="20577"/>
        <pc:sldMkLst>
          <pc:docMk/>
          <pc:sldMk cId="2225542663" sldId="2147377387"/>
        </pc:sldMkLst>
        <pc:spChg chg="mod">
          <ac:chgData name="Howard Kgoa" userId="ab19424f-f116-44d9-b69d-2b999dd279dd" providerId="ADAL" clId="{91217CA7-7405-4924-80AA-CAE570F4BC05}" dt="2026-01-27T06:19:39.203" v="426" actId="20577"/>
          <ac:spMkLst>
            <pc:docMk/>
            <pc:sldMk cId="2225542663" sldId="2147377387"/>
            <ac:spMk id="12" creationId="{87884267-E447-EBEF-C32E-163CBE59C5BA}"/>
          </ac:spMkLst>
        </pc:spChg>
      </pc:sldChg>
      <pc:sldChg chg="delSp modSp mod">
        <pc:chgData name="Howard Kgoa" userId="ab19424f-f116-44d9-b69d-2b999dd279dd" providerId="ADAL" clId="{91217CA7-7405-4924-80AA-CAE570F4BC05}" dt="2026-01-27T06:14:56.030" v="262" actId="478"/>
        <pc:sldMkLst>
          <pc:docMk/>
          <pc:sldMk cId="2604465823" sldId="2147377388"/>
        </pc:sldMkLst>
        <pc:spChg chg="del mod">
          <ac:chgData name="Howard Kgoa" userId="ab19424f-f116-44d9-b69d-2b999dd279dd" providerId="ADAL" clId="{91217CA7-7405-4924-80AA-CAE570F4BC05}" dt="2026-01-27T06:14:56.030" v="262" actId="478"/>
          <ac:spMkLst>
            <pc:docMk/>
            <pc:sldMk cId="2604465823" sldId="2147377388"/>
            <ac:spMk id="9" creationId="{FF379C47-C4C8-7C4B-EBA2-517F584DEF83}"/>
          </ac:spMkLst>
        </pc:spChg>
        <pc:spChg chg="del mod">
          <ac:chgData name="Howard Kgoa" userId="ab19424f-f116-44d9-b69d-2b999dd279dd" providerId="ADAL" clId="{91217CA7-7405-4924-80AA-CAE570F4BC05}" dt="2026-01-27T06:14:50.889" v="260" actId="478"/>
          <ac:spMkLst>
            <pc:docMk/>
            <pc:sldMk cId="2604465823" sldId="2147377388"/>
            <ac:spMk id="11" creationId="{9B0E712D-FC79-AD47-4C3C-B345C2B56770}"/>
          </ac:spMkLst>
        </pc:spChg>
        <pc:spChg chg="mod">
          <ac:chgData name="Howard Kgoa" userId="ab19424f-f116-44d9-b69d-2b999dd279dd" providerId="ADAL" clId="{91217CA7-7405-4924-80AA-CAE570F4BC05}" dt="2026-01-27T06:14:12.839" v="258" actId="5793"/>
          <ac:spMkLst>
            <pc:docMk/>
            <pc:sldMk cId="2604465823" sldId="2147377388"/>
            <ac:spMk id="12" creationId="{492F3B05-4349-F7EC-CCFE-082EDFD77C2F}"/>
          </ac:spMkLst>
        </pc:spChg>
      </pc:sldChg>
      <pc:sldChg chg="modSp mod">
        <pc:chgData name="Howard Kgoa" userId="ab19424f-f116-44d9-b69d-2b999dd279dd" providerId="ADAL" clId="{91217CA7-7405-4924-80AA-CAE570F4BC05}" dt="2026-01-27T06:16:32.519" v="340" actId="1076"/>
        <pc:sldMkLst>
          <pc:docMk/>
          <pc:sldMk cId="3438061221" sldId="2147377389"/>
        </pc:sldMkLst>
        <pc:spChg chg="mod">
          <ac:chgData name="Howard Kgoa" userId="ab19424f-f116-44d9-b69d-2b999dd279dd" providerId="ADAL" clId="{91217CA7-7405-4924-80AA-CAE570F4BC05}" dt="2026-01-27T06:16:32.519" v="340" actId="1076"/>
          <ac:spMkLst>
            <pc:docMk/>
            <pc:sldMk cId="3438061221" sldId="2147377389"/>
            <ac:spMk id="12" creationId="{04159C36-D141-7AFF-096B-9B8127CD5AAE}"/>
          </ac:spMkLst>
        </pc:spChg>
      </pc:sldChg>
      <pc:sldChg chg="modSp add mod">
        <pc:chgData name="Howard Kgoa" userId="ab19424f-f116-44d9-b69d-2b999dd279dd" providerId="ADAL" clId="{91217CA7-7405-4924-80AA-CAE570F4BC05}" dt="2026-01-27T06:11:44.618" v="205" actId="20577"/>
        <pc:sldMkLst>
          <pc:docMk/>
          <pc:sldMk cId="3315916366" sldId="2147377390"/>
        </pc:sldMkLst>
        <pc:spChg chg="mod">
          <ac:chgData name="Howard Kgoa" userId="ab19424f-f116-44d9-b69d-2b999dd279dd" providerId="ADAL" clId="{91217CA7-7405-4924-80AA-CAE570F4BC05}" dt="2026-01-27T06:11:44.618" v="205" actId="20577"/>
          <ac:spMkLst>
            <pc:docMk/>
            <pc:sldMk cId="3315916366" sldId="2147377390"/>
            <ac:spMk id="12" creationId="{1664A264-9B70-88EE-64CC-40BB5160286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D2E5B-93FF-1643-978A-E8A87C3456EE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653FE-32FC-2340-A6A2-34222993A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306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927C7-8CEC-AF3B-252E-DE977EEE7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26463"/>
            <a:ext cx="9144000" cy="2083499"/>
          </a:xfrm>
        </p:spPr>
        <p:txBody>
          <a:bodyPr anchor="b"/>
          <a:lstStyle>
            <a:lvl1pPr algn="ctr">
              <a:defRPr sz="6000" b="1">
                <a:solidFill>
                  <a:srgbClr val="E586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9A698F-4952-FC34-BCDC-9B1CA3FA4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8506F7-C5F2-F5A4-1467-F7303A845E02}"/>
              </a:ext>
            </a:extLst>
          </p:cNvPr>
          <p:cNvSpPr txBox="1"/>
          <p:nvPr userDrawn="1"/>
        </p:nvSpPr>
        <p:spPr>
          <a:xfrm>
            <a:off x="12752832" y="5730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658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CC18E-5BEA-724C-5BE8-3289E00D4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352"/>
            <a:ext cx="10171176" cy="963167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BBA8A-84CB-6281-84A0-24BFC1462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0863"/>
            <a:ext cx="10171176" cy="335280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381DD-928E-31B0-9224-388000F69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7B54C-402F-D240-9E86-ADD50DCE1987}" type="datetime1">
              <a:rPr lang="en-ZA" smtClean="0"/>
              <a:t>2026/01/27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A0672-0E31-235C-7F92-FC6ABBB96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0E393-0B18-FEF1-8AAA-67108D531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7075" y="6173787"/>
            <a:ext cx="405384" cy="365125"/>
          </a:xfrm>
        </p:spPr>
        <p:txBody>
          <a:bodyPr/>
          <a:lstStyle>
            <a:lvl1pPr algn="ctr">
              <a:defRPr sz="1000" b="1">
                <a:solidFill>
                  <a:srgbClr val="E586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655E75-261D-2246-9374-FD4B20D263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85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F2CB77E9-2F6A-A3A2-7204-F8CBAAD3480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52834"/>
            <a:ext cx="9144000" cy="238347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Ngiyabonga | Re a leboga | </a:t>
            </a:r>
            <a:r>
              <a:rPr lang="en-GB" dirty="0" err="1"/>
              <a:t>Ndo</a:t>
            </a:r>
            <a:r>
              <a:rPr lang="en-GB" dirty="0"/>
              <a:t> </a:t>
            </a:r>
            <a:r>
              <a:rPr lang="en-GB" dirty="0" err="1"/>
              <a:t>livhuwa</a:t>
            </a:r>
            <a:r>
              <a:rPr lang="en-GB" dirty="0"/>
              <a:t> | </a:t>
            </a:r>
            <a:r>
              <a:rPr lang="en-GB" dirty="0" err="1"/>
              <a:t>Nndza</a:t>
            </a:r>
            <a:r>
              <a:rPr lang="en-GB" dirty="0"/>
              <a:t> </a:t>
            </a:r>
            <a:r>
              <a:rPr lang="en-GB" dirty="0" err="1"/>
              <a:t>nkhensa</a:t>
            </a:r>
            <a:r>
              <a:rPr lang="en-GB" dirty="0"/>
              <a:t> | </a:t>
            </a:r>
            <a:r>
              <a:rPr lang="en-GB" dirty="0" err="1"/>
              <a:t>Ke</a:t>
            </a:r>
            <a:r>
              <a:rPr lang="en-GB" dirty="0"/>
              <a:t> a </a:t>
            </a:r>
            <a:r>
              <a:rPr lang="en-GB" dirty="0" err="1"/>
              <a:t>leboha</a:t>
            </a:r>
            <a:r>
              <a:rPr lang="en-GB" dirty="0"/>
              <a:t> </a:t>
            </a:r>
            <a:r>
              <a:rPr lang="en-GB" dirty="0" err="1"/>
              <a:t>haholo</a:t>
            </a:r>
            <a:r>
              <a:rPr lang="en-GB" dirty="0"/>
              <a:t> | </a:t>
            </a:r>
            <a:r>
              <a:rPr lang="en-GB" dirty="0" err="1"/>
              <a:t>Dankie</a:t>
            </a:r>
            <a:r>
              <a:rPr lang="en-GB" dirty="0"/>
              <a:t> | </a:t>
            </a:r>
            <a:r>
              <a:rPr lang="en-GB" dirty="0" err="1"/>
              <a:t>Enkosi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30245CE-2181-4789-89BC-E866AF33751A}"/>
              </a:ext>
            </a:extLst>
          </p:cNvPr>
          <p:cNvSpPr txBox="1">
            <a:spLocks/>
          </p:cNvSpPr>
          <p:nvPr userDrawn="1"/>
        </p:nvSpPr>
        <p:spPr>
          <a:xfrm>
            <a:off x="1524000" y="2670047"/>
            <a:ext cx="9144000" cy="1234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b="1" dirty="0">
                <a:solidFill>
                  <a:srgbClr val="E5863C"/>
                </a:solidFill>
              </a:rPr>
              <a:t>Thank You</a:t>
            </a:r>
            <a:endParaRPr lang="en-US" sz="4400" b="1" dirty="0">
              <a:solidFill>
                <a:srgbClr val="E586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712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143000"/>
          </a:xfrm>
          <a:prstGeom prst="rect">
            <a:avLst/>
          </a:prstGeom>
          <a:solidFill>
            <a:srgbClr val="005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 r="26000"/>
          <a:stretch>
            <a:fillRect/>
          </a:stretch>
        </p:blipFill>
        <p:spPr bwMode="auto">
          <a:xfrm>
            <a:off x="304800" y="1219200"/>
            <a:ext cx="2032000" cy="1372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 userDrawn="1"/>
        </p:nvPicPr>
        <p:blipFill>
          <a:blip r:embed="rId3" cstate="print"/>
          <a:srcRect l="5799" r="18813"/>
          <a:stretch>
            <a:fillRect/>
          </a:stretch>
        </p:blipFill>
        <p:spPr bwMode="auto">
          <a:xfrm flipH="1">
            <a:off x="304800" y="2743201"/>
            <a:ext cx="2032000" cy="133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 l="11563" r="32932" b="27168"/>
          <a:stretch>
            <a:fillRect/>
          </a:stretch>
        </p:blipFill>
        <p:spPr bwMode="auto">
          <a:xfrm>
            <a:off x="304801" y="4267200"/>
            <a:ext cx="209005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Straight Connector 11"/>
          <p:cNvCxnSpPr/>
          <p:nvPr userDrawn="1"/>
        </p:nvCxnSpPr>
        <p:spPr>
          <a:xfrm>
            <a:off x="3352800" y="2667000"/>
            <a:ext cx="85344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352800" y="4191000"/>
            <a:ext cx="85344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0" y="5791200"/>
            <a:ext cx="12192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Logo - NDP - Full colour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0512491" y="5805264"/>
            <a:ext cx="1480731" cy="1052736"/>
          </a:xfrm>
          <a:prstGeom prst="rect">
            <a:avLst/>
          </a:prstGeom>
        </p:spPr>
      </p:pic>
      <p:pic>
        <p:nvPicPr>
          <p:cNvPr id="2" name="Picture 2" descr="C:\Users\Schmim\Pictures\Logos\DOH_HiResLogo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9350" y="5949281"/>
            <a:ext cx="2951989" cy="7985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93983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7ABBB-1517-135F-C975-E08DFE58A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881"/>
            <a:ext cx="10515600" cy="808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718570-D08B-8883-948C-1CE6650AF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57984"/>
            <a:ext cx="10515600" cy="3255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042A0-1F9D-1105-36D5-5DA4636503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E032F-7DCC-C747-8BB5-4E3B1B8DA04C}" type="datetime1">
              <a:rPr lang="en-ZA" smtClean="0"/>
              <a:t>2026/01/27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64131-48B3-3DF9-9455-2C26FFE51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BD98D-2CBA-F5BD-E054-D49DD503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55E75-261D-2246-9374-FD4B20D2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7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6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83667" y="4733492"/>
            <a:ext cx="5846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Date: 04 February 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E01373-D941-B7D5-F3EB-F0151DB830F1}"/>
              </a:ext>
            </a:extLst>
          </p:cNvPr>
          <p:cNvSpPr txBox="1"/>
          <p:nvPr/>
        </p:nvSpPr>
        <p:spPr>
          <a:xfrm>
            <a:off x="2133600" y="190635"/>
            <a:ext cx="11968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Communication and  Media Plan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C148D8-0402-21CD-0196-34338A7CEFC0}"/>
              </a:ext>
            </a:extLst>
          </p:cNvPr>
          <p:cNvSpPr txBox="1"/>
          <p:nvPr/>
        </p:nvSpPr>
        <p:spPr>
          <a:xfrm>
            <a:off x="3283667" y="1898257"/>
            <a:ext cx="82377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Stakeholder Engagement on the Strategic Framework for Cervical Cancer Elimination in South Africa ( 2025-2030)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379514-F852-F142-6EAE-9F042C82B665}"/>
              </a:ext>
            </a:extLst>
          </p:cNvPr>
          <p:cNvSpPr txBox="1"/>
          <p:nvPr/>
        </p:nvSpPr>
        <p:spPr>
          <a:xfrm>
            <a:off x="3241040" y="3312731"/>
            <a:ext cx="8869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Venue: Protea OR Tambo – Gauteng Province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9598E-F13F-0F8A-88F8-3BF4CCFFE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BE4B27EF-7927-2F0B-F68B-FF3F741AAA4E}"/>
              </a:ext>
            </a:extLst>
          </p:cNvPr>
          <p:cNvSpPr txBox="1">
            <a:spLocks/>
          </p:cNvSpPr>
          <p:nvPr/>
        </p:nvSpPr>
        <p:spPr>
          <a:xfrm>
            <a:off x="11241024" y="5616638"/>
            <a:ext cx="405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rgbClr val="E586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7655E75-261D-2246-9374-FD4B20D2639D}" type="slidenum">
              <a:rPr lang="en-US" sz="1200" smtClean="0">
                <a:solidFill>
                  <a:prstClr val="white"/>
                </a:solidFill>
              </a:rPr>
              <a:pPr>
                <a:defRPr/>
              </a:pPr>
              <a:t>1</a:t>
            </a:fld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453325-B641-9CA6-01E5-DD7BD16ACF92}"/>
              </a:ext>
            </a:extLst>
          </p:cNvPr>
          <p:cNvSpPr txBox="1"/>
          <p:nvPr/>
        </p:nvSpPr>
        <p:spPr>
          <a:xfrm>
            <a:off x="421675" y="56876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2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8BD409A-58C3-28D0-5BB9-FA211664FE51}"/>
              </a:ext>
            </a:extLst>
          </p:cNvPr>
          <p:cNvCxnSpPr/>
          <p:nvPr/>
        </p:nvCxnSpPr>
        <p:spPr>
          <a:xfrm>
            <a:off x="3483864" y="3959352"/>
            <a:ext cx="14044" cy="14044"/>
          </a:xfrm>
          <a:prstGeom prst="line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pic>
        <p:nvPicPr>
          <p:cNvPr id="2" name="Picture 2" descr="Image preview">
            <a:extLst>
              <a:ext uri="{FF2B5EF4-FFF2-40B4-BE49-F238E27FC236}">
                <a16:creationId xmlns:a16="http://schemas.microsoft.com/office/drawing/2014/main" id="{E2F222FA-1710-6781-B2C8-1D0A86218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684" y="5929879"/>
            <a:ext cx="2085632" cy="72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91AF118-9E55-E51F-FC57-B0B949E3D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1744" y="5878836"/>
            <a:ext cx="793572" cy="8036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590C449-1455-1010-F43C-39BE3B358C92}"/>
              </a:ext>
            </a:extLst>
          </p:cNvPr>
          <p:cNvSpPr txBox="1"/>
          <p:nvPr/>
        </p:nvSpPr>
        <p:spPr>
          <a:xfrm>
            <a:off x="2909091" y="1031819"/>
            <a:ext cx="8466225" cy="6117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Drafting and issuing of media Advisory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 -  Media interviews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Social media messaging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Web banners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Photography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Branding / Co branding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During and post Media Interviews – during the event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Internal newsletter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eriod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7F8A96-07AE-0692-4DF3-0956056E6B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33935"/>
            <a:ext cx="12192000" cy="1059822"/>
          </a:xfrm>
          <a:prstGeom prst="rect">
            <a:avLst/>
          </a:prstGeom>
        </p:spPr>
      </p:pic>
      <p:sp>
        <p:nvSpPr>
          <p:cNvPr id="7" name="Title 4">
            <a:extLst>
              <a:ext uri="{FF2B5EF4-FFF2-40B4-BE49-F238E27FC236}">
                <a16:creationId xmlns:a16="http://schemas.microsoft.com/office/drawing/2014/main" id="{4FCCFD8B-8E20-96E7-A30E-1DD0C9AF450F}"/>
              </a:ext>
            </a:extLst>
          </p:cNvPr>
          <p:cNvSpPr txBox="1">
            <a:spLocks/>
          </p:cNvSpPr>
          <p:nvPr/>
        </p:nvSpPr>
        <p:spPr>
          <a:xfrm>
            <a:off x="1257516" y="321278"/>
            <a:ext cx="7815364" cy="411595"/>
          </a:xfrm>
          <a:prstGeom prst="rect">
            <a:avLst/>
          </a:prstGeom>
          <a:ln>
            <a:noFill/>
          </a:ln>
        </p:spPr>
        <p:txBody>
          <a:bodyPr vert="horz" lIns="16200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GillSans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Communication Activities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448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D3BE3-2619-B560-E6AB-2F374B64B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DD472BAD-7003-792F-A859-E9BFD99092AB}"/>
              </a:ext>
            </a:extLst>
          </p:cNvPr>
          <p:cNvSpPr txBox="1">
            <a:spLocks/>
          </p:cNvSpPr>
          <p:nvPr/>
        </p:nvSpPr>
        <p:spPr>
          <a:xfrm>
            <a:off x="11241024" y="5616638"/>
            <a:ext cx="405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rgbClr val="E586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7655E75-261D-2246-9374-FD4B20D2639D}" type="slidenum">
              <a:rPr lang="en-US" sz="1200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EBA45A-DBE4-DE31-64D9-A01CCE44E0BD}"/>
              </a:ext>
            </a:extLst>
          </p:cNvPr>
          <p:cNvSpPr txBox="1"/>
          <p:nvPr/>
        </p:nvSpPr>
        <p:spPr>
          <a:xfrm>
            <a:off x="421675" y="56876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2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404028-455C-9612-079A-A030A20A9453}"/>
              </a:ext>
            </a:extLst>
          </p:cNvPr>
          <p:cNvCxnSpPr/>
          <p:nvPr/>
        </p:nvCxnSpPr>
        <p:spPr>
          <a:xfrm>
            <a:off x="3483864" y="3959352"/>
            <a:ext cx="14044" cy="14044"/>
          </a:xfrm>
          <a:prstGeom prst="line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pic>
        <p:nvPicPr>
          <p:cNvPr id="2" name="Picture 2" descr="Image preview">
            <a:extLst>
              <a:ext uri="{FF2B5EF4-FFF2-40B4-BE49-F238E27FC236}">
                <a16:creationId xmlns:a16="http://schemas.microsoft.com/office/drawing/2014/main" id="{CF7E2420-84DE-CF87-510E-B24B80749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684" y="5929879"/>
            <a:ext cx="2085632" cy="72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97D5D0-A9F6-7D0B-38EC-2E3AB6DA7C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1744" y="5878836"/>
            <a:ext cx="793572" cy="8036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B53976-7D5F-70B5-76C8-DB05D2585C74}"/>
              </a:ext>
            </a:extLst>
          </p:cNvPr>
          <p:cNvSpPr txBox="1"/>
          <p:nvPr/>
        </p:nvSpPr>
        <p:spPr>
          <a:xfrm>
            <a:off x="193040" y="1175606"/>
            <a:ext cx="11701876" cy="5858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Cervical cancer remains one of the most pressing global health challenges, ranking as the fourth most common cancer among women and one of the leading causes of cancer-related deaths worldwide.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Although preventable, Cervical cancer continues to claim lives due to a combination of factors, among others: inadequate health education, socio-cultural stigma surrounding women’s reproductive health, insufficient healthcare infrastructure, and inequitable access to HPV vaccination and screening services.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In response, the Department is finalising the, developed to guide national efforts in strengthening prevention, early </a:t>
            </a:r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Draft Strategic Framework for Cervical Cancer Elimination </a:t>
            </a: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detection, treatment, and care. As part of this process, a stakeholder consultation meeting is being convened to ensure the strategy is comprehensive, evidence-informed, and aligned with the realities of implementation across all levels of the health system.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E652CF-7251-8013-CD0E-80570C7FBE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33935"/>
            <a:ext cx="12192000" cy="1059822"/>
          </a:xfrm>
          <a:prstGeom prst="rect">
            <a:avLst/>
          </a:prstGeom>
        </p:spPr>
      </p:pic>
      <p:sp>
        <p:nvSpPr>
          <p:cNvPr id="7" name="Title 4">
            <a:extLst>
              <a:ext uri="{FF2B5EF4-FFF2-40B4-BE49-F238E27FC236}">
                <a16:creationId xmlns:a16="http://schemas.microsoft.com/office/drawing/2014/main" id="{BF417BEA-C8B3-EF32-A5E2-FB3925B3EE6F}"/>
              </a:ext>
            </a:extLst>
          </p:cNvPr>
          <p:cNvSpPr txBox="1">
            <a:spLocks/>
          </p:cNvSpPr>
          <p:nvPr/>
        </p:nvSpPr>
        <p:spPr>
          <a:xfrm>
            <a:off x="1257516" y="321278"/>
            <a:ext cx="7815364" cy="411595"/>
          </a:xfrm>
          <a:prstGeom prst="rect">
            <a:avLst/>
          </a:prstGeom>
          <a:ln>
            <a:noFill/>
          </a:ln>
        </p:spPr>
        <p:txBody>
          <a:bodyPr vert="horz" lIns="16200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GillSans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BACKGROUND 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262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B3ACB-6562-3793-637E-A0550071B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CAC7C17A-9077-24BA-ACFF-806B4E5B3E2A}"/>
              </a:ext>
            </a:extLst>
          </p:cNvPr>
          <p:cNvSpPr txBox="1">
            <a:spLocks/>
          </p:cNvSpPr>
          <p:nvPr/>
        </p:nvSpPr>
        <p:spPr>
          <a:xfrm>
            <a:off x="11241024" y="5616638"/>
            <a:ext cx="405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rgbClr val="E586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7655E75-261D-2246-9374-FD4B20D2639D}" type="slidenum">
              <a:rPr lang="en-US" sz="1200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D56E27-F53C-457D-0048-A14D3EC2BBFE}"/>
              </a:ext>
            </a:extLst>
          </p:cNvPr>
          <p:cNvSpPr txBox="1"/>
          <p:nvPr/>
        </p:nvSpPr>
        <p:spPr>
          <a:xfrm>
            <a:off x="421675" y="56876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2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DEE4F72-2C98-CB47-4B6B-0B6D89791E65}"/>
              </a:ext>
            </a:extLst>
          </p:cNvPr>
          <p:cNvCxnSpPr/>
          <p:nvPr/>
        </p:nvCxnSpPr>
        <p:spPr>
          <a:xfrm>
            <a:off x="3483864" y="3959352"/>
            <a:ext cx="14044" cy="14044"/>
          </a:xfrm>
          <a:prstGeom prst="line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pic>
        <p:nvPicPr>
          <p:cNvPr id="2" name="Picture 2" descr="Image preview">
            <a:extLst>
              <a:ext uri="{FF2B5EF4-FFF2-40B4-BE49-F238E27FC236}">
                <a16:creationId xmlns:a16="http://schemas.microsoft.com/office/drawing/2014/main" id="{0E4C813C-5218-5AE5-C726-08AB8968E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684" y="5929879"/>
            <a:ext cx="2085632" cy="72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1C786D8-1F6D-8FBE-F112-6FC0D4AD23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1744" y="5878836"/>
            <a:ext cx="793572" cy="8036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664A264-9B70-88EE-64CC-40BB51602863}"/>
              </a:ext>
            </a:extLst>
          </p:cNvPr>
          <p:cNvSpPr txBox="1"/>
          <p:nvPr/>
        </p:nvSpPr>
        <p:spPr>
          <a:xfrm>
            <a:off x="193040" y="1175606"/>
            <a:ext cx="11701876" cy="419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Stakeholder Engagement aims to provide a platform for stakeholders to engage on  the draft framework and implementation plan and share expert insights. The meeting will include a panel discussion on components of the draft and explore practical approaches to advancing South Africa’s cervical cancer elimination goals. Feedback from this consultation will directly inform the refinement and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finalisation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the Implementation Plan.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of the objectives of the Stakeholder Engagement is to </a:t>
            </a:r>
            <a:r>
              <a:rPr lang="en-ZA" b="1" dirty="0"/>
              <a:t>Strengthen Collaboration:</a:t>
            </a:r>
            <a:r>
              <a:rPr lang="en-ZA" dirty="0"/>
              <a:t> Promote alignment and collaboration across health partners, programmes, and sectors to support coordinated implementation and </a:t>
            </a:r>
            <a:r>
              <a:rPr lang="en-ZA" b="1" dirty="0"/>
              <a:t>Build Commitment  and f</a:t>
            </a:r>
            <a:r>
              <a:rPr lang="en-ZA" dirty="0"/>
              <a:t>oster ownership among stakeholders to advance effective, evidence-based interventions for cervical cancer elimination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424381-1E5D-1C3A-C635-3C052C4B4A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33935"/>
            <a:ext cx="12192000" cy="1059822"/>
          </a:xfrm>
          <a:prstGeom prst="rect">
            <a:avLst/>
          </a:prstGeom>
        </p:spPr>
      </p:pic>
      <p:sp>
        <p:nvSpPr>
          <p:cNvPr id="7" name="Title 4">
            <a:extLst>
              <a:ext uri="{FF2B5EF4-FFF2-40B4-BE49-F238E27FC236}">
                <a16:creationId xmlns:a16="http://schemas.microsoft.com/office/drawing/2014/main" id="{CA663678-5721-8698-C789-9A98AC0664C6}"/>
              </a:ext>
            </a:extLst>
          </p:cNvPr>
          <p:cNvSpPr txBox="1">
            <a:spLocks/>
          </p:cNvSpPr>
          <p:nvPr/>
        </p:nvSpPr>
        <p:spPr>
          <a:xfrm>
            <a:off x="1257516" y="321278"/>
            <a:ext cx="7815364" cy="411595"/>
          </a:xfrm>
          <a:prstGeom prst="rect">
            <a:avLst/>
          </a:prstGeom>
          <a:ln>
            <a:noFill/>
          </a:ln>
        </p:spPr>
        <p:txBody>
          <a:bodyPr vert="horz" lIns="16200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GillSans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BACKGROUND 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916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FBA41-E3A8-E26C-8746-9D314470E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3210790E-DEDF-87E4-EC48-5E6992612408}"/>
              </a:ext>
            </a:extLst>
          </p:cNvPr>
          <p:cNvSpPr txBox="1">
            <a:spLocks/>
          </p:cNvSpPr>
          <p:nvPr/>
        </p:nvSpPr>
        <p:spPr>
          <a:xfrm>
            <a:off x="11241024" y="5616638"/>
            <a:ext cx="405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rgbClr val="E586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7655E75-261D-2246-9374-FD4B20D2639D}" type="slidenum">
              <a:rPr lang="en-US" sz="1200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5E5FF4-33F7-B5FB-72F9-92193097D649}"/>
              </a:ext>
            </a:extLst>
          </p:cNvPr>
          <p:cNvSpPr txBox="1"/>
          <p:nvPr/>
        </p:nvSpPr>
        <p:spPr>
          <a:xfrm>
            <a:off x="421675" y="56876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2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373C937-657D-5AFE-F086-98351F2C6A72}"/>
              </a:ext>
            </a:extLst>
          </p:cNvPr>
          <p:cNvCxnSpPr/>
          <p:nvPr/>
        </p:nvCxnSpPr>
        <p:spPr>
          <a:xfrm>
            <a:off x="3483864" y="3959352"/>
            <a:ext cx="14044" cy="14044"/>
          </a:xfrm>
          <a:prstGeom prst="line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pic>
        <p:nvPicPr>
          <p:cNvPr id="2" name="Picture 2" descr="Image preview">
            <a:extLst>
              <a:ext uri="{FF2B5EF4-FFF2-40B4-BE49-F238E27FC236}">
                <a16:creationId xmlns:a16="http://schemas.microsoft.com/office/drawing/2014/main" id="{8006E800-63BD-16AA-5B32-AC72E6D7F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684" y="5929879"/>
            <a:ext cx="2085632" cy="72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1BF6CE8-3100-4BE3-8C0C-41EB268B5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1744" y="5878836"/>
            <a:ext cx="793572" cy="8036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7884267-E447-EBEF-C32E-163CBE59C5BA}"/>
              </a:ext>
            </a:extLst>
          </p:cNvPr>
          <p:cNvSpPr txBox="1"/>
          <p:nvPr/>
        </p:nvSpPr>
        <p:spPr>
          <a:xfrm>
            <a:off x="816684" y="1451287"/>
            <a:ext cx="8466225" cy="3347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General Public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Women and Girls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Healthcare Workers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Partners and Stakeholders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eriod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1BF083-3762-D548-A4CC-EB546C6B80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33935"/>
            <a:ext cx="12192000" cy="1059822"/>
          </a:xfrm>
          <a:prstGeom prst="rect">
            <a:avLst/>
          </a:prstGeom>
        </p:spPr>
      </p:pic>
      <p:sp>
        <p:nvSpPr>
          <p:cNvPr id="7" name="Title 4">
            <a:extLst>
              <a:ext uri="{FF2B5EF4-FFF2-40B4-BE49-F238E27FC236}">
                <a16:creationId xmlns:a16="http://schemas.microsoft.com/office/drawing/2014/main" id="{FBA19780-686E-3F25-873A-AF3873341176}"/>
              </a:ext>
            </a:extLst>
          </p:cNvPr>
          <p:cNvSpPr txBox="1">
            <a:spLocks/>
          </p:cNvSpPr>
          <p:nvPr/>
        </p:nvSpPr>
        <p:spPr>
          <a:xfrm>
            <a:off x="1257516" y="321278"/>
            <a:ext cx="7815364" cy="411595"/>
          </a:xfrm>
          <a:prstGeom prst="rect">
            <a:avLst/>
          </a:prstGeom>
          <a:ln>
            <a:noFill/>
          </a:ln>
        </p:spPr>
        <p:txBody>
          <a:bodyPr vert="horz" lIns="16200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GillSans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TARGET AUDIENCE  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542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A2599-FB40-F83F-75F4-00F46B1AB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3906EF50-8826-79BD-A949-88FE2BF5B43F}"/>
              </a:ext>
            </a:extLst>
          </p:cNvPr>
          <p:cNvSpPr txBox="1">
            <a:spLocks/>
          </p:cNvSpPr>
          <p:nvPr/>
        </p:nvSpPr>
        <p:spPr>
          <a:xfrm>
            <a:off x="11241024" y="5616638"/>
            <a:ext cx="405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rgbClr val="E586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7655E75-261D-2246-9374-FD4B20D2639D}" type="slidenum">
              <a:rPr lang="en-US" sz="1200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9A1F94-6C01-F84B-4289-2BE9DB24BE19}"/>
              </a:ext>
            </a:extLst>
          </p:cNvPr>
          <p:cNvSpPr txBox="1"/>
          <p:nvPr/>
        </p:nvSpPr>
        <p:spPr>
          <a:xfrm>
            <a:off x="421675" y="56876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2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6A14335-D491-5FB1-5C8B-813954818BC8}"/>
              </a:ext>
            </a:extLst>
          </p:cNvPr>
          <p:cNvCxnSpPr/>
          <p:nvPr/>
        </p:nvCxnSpPr>
        <p:spPr>
          <a:xfrm>
            <a:off x="3483864" y="3959352"/>
            <a:ext cx="14044" cy="14044"/>
          </a:xfrm>
          <a:prstGeom prst="line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pic>
        <p:nvPicPr>
          <p:cNvPr id="2" name="Picture 2" descr="Image preview">
            <a:extLst>
              <a:ext uri="{FF2B5EF4-FFF2-40B4-BE49-F238E27FC236}">
                <a16:creationId xmlns:a16="http://schemas.microsoft.com/office/drawing/2014/main" id="{02A5B4A9-3745-51A1-A5C1-87BCEC4A49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684" y="5929879"/>
            <a:ext cx="2085632" cy="72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C6E116F-05FE-F3F0-2D93-CCFE8D7B07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1744" y="5878836"/>
            <a:ext cx="793572" cy="8036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92F3B05-4349-F7EC-CCFE-082EDFD77C2F}"/>
              </a:ext>
            </a:extLst>
          </p:cNvPr>
          <p:cNvSpPr txBox="1"/>
          <p:nvPr/>
        </p:nvSpPr>
        <p:spPr>
          <a:xfrm>
            <a:off x="1439405" y="1502526"/>
            <a:ext cx="10610355" cy="2655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Regular check ups and screening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Avoid risky sexual behaviour and use protection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Stop Smoking because tobacco use doubles the risk of acquiring cervical cancer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When diagnosed and detected early, cervical cancer can be successfully   treatable 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275BAD-7A96-F387-5D96-F9E719ED37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33935"/>
            <a:ext cx="12192000" cy="1059822"/>
          </a:xfrm>
          <a:prstGeom prst="rect">
            <a:avLst/>
          </a:prstGeom>
        </p:spPr>
      </p:pic>
      <p:sp>
        <p:nvSpPr>
          <p:cNvPr id="7" name="Title 4">
            <a:extLst>
              <a:ext uri="{FF2B5EF4-FFF2-40B4-BE49-F238E27FC236}">
                <a16:creationId xmlns:a16="http://schemas.microsoft.com/office/drawing/2014/main" id="{79C7AEA1-141A-6233-3FD7-75227631AE0E}"/>
              </a:ext>
            </a:extLst>
          </p:cNvPr>
          <p:cNvSpPr txBox="1">
            <a:spLocks/>
          </p:cNvSpPr>
          <p:nvPr/>
        </p:nvSpPr>
        <p:spPr>
          <a:xfrm>
            <a:off x="1257516" y="321278"/>
            <a:ext cx="7815364" cy="411595"/>
          </a:xfrm>
          <a:prstGeom prst="rect">
            <a:avLst/>
          </a:prstGeom>
          <a:ln>
            <a:noFill/>
          </a:ln>
        </p:spPr>
        <p:txBody>
          <a:bodyPr vert="horz" lIns="16200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GillSans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MESSAGES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361EA-CF06-94EC-DE7B-3740293BA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Smoking: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Tobacco use doubles the risk, as chemicals damage cervical cells.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465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C0F43-3A24-C74E-E0C8-9B8BC36B2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A7325E0A-81C9-9A89-1C8F-F54755C4D791}"/>
              </a:ext>
            </a:extLst>
          </p:cNvPr>
          <p:cNvSpPr txBox="1">
            <a:spLocks/>
          </p:cNvSpPr>
          <p:nvPr/>
        </p:nvSpPr>
        <p:spPr>
          <a:xfrm>
            <a:off x="11241024" y="5616638"/>
            <a:ext cx="405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rgbClr val="E586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7655E75-261D-2246-9374-FD4B20D2639D}" type="slidenum">
              <a:rPr lang="en-US" sz="1200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5D8296-8E77-7402-F301-31EB6D9904B6}"/>
              </a:ext>
            </a:extLst>
          </p:cNvPr>
          <p:cNvSpPr txBox="1"/>
          <p:nvPr/>
        </p:nvSpPr>
        <p:spPr>
          <a:xfrm>
            <a:off x="421675" y="56876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2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7CF103D-B6AE-5A67-B469-4DB7CDB4D7BC}"/>
              </a:ext>
            </a:extLst>
          </p:cNvPr>
          <p:cNvCxnSpPr/>
          <p:nvPr/>
        </p:nvCxnSpPr>
        <p:spPr>
          <a:xfrm>
            <a:off x="3483864" y="3959352"/>
            <a:ext cx="14044" cy="14044"/>
          </a:xfrm>
          <a:prstGeom prst="line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pic>
        <p:nvPicPr>
          <p:cNvPr id="2" name="Picture 2" descr="Image preview">
            <a:extLst>
              <a:ext uri="{FF2B5EF4-FFF2-40B4-BE49-F238E27FC236}">
                <a16:creationId xmlns:a16="http://schemas.microsoft.com/office/drawing/2014/main" id="{13BA3E04-96BF-CF30-DB84-85F90B1F1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684" y="5929879"/>
            <a:ext cx="2085632" cy="72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2D105A0-0C4A-BAAF-FCE8-60EC825CEB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1744" y="5878836"/>
            <a:ext cx="793572" cy="8036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4159C36-D141-7AFF-096B-9B8127CD5AAE}"/>
              </a:ext>
            </a:extLst>
          </p:cNvPr>
          <p:cNvSpPr txBox="1"/>
          <p:nvPr/>
        </p:nvSpPr>
        <p:spPr>
          <a:xfrm>
            <a:off x="2015287" y="1735842"/>
            <a:ext cx="8466225" cy="30708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Minister of Health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Deputy Minister of Health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Ministerial Spokesperson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Provincial Health MECs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Provincial Health Spokespersons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D94F22-9998-C937-383D-C9E2EB2BBD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33935"/>
            <a:ext cx="12192000" cy="1059822"/>
          </a:xfrm>
          <a:prstGeom prst="rect">
            <a:avLst/>
          </a:prstGeom>
        </p:spPr>
      </p:pic>
      <p:sp>
        <p:nvSpPr>
          <p:cNvPr id="7" name="Title 4">
            <a:extLst>
              <a:ext uri="{FF2B5EF4-FFF2-40B4-BE49-F238E27FC236}">
                <a16:creationId xmlns:a16="http://schemas.microsoft.com/office/drawing/2014/main" id="{89A7E382-93DF-C3D3-0E49-F45C0A2E9083}"/>
              </a:ext>
            </a:extLst>
          </p:cNvPr>
          <p:cNvSpPr txBox="1">
            <a:spLocks/>
          </p:cNvSpPr>
          <p:nvPr/>
        </p:nvSpPr>
        <p:spPr>
          <a:xfrm>
            <a:off x="1257516" y="321278"/>
            <a:ext cx="7815364" cy="411595"/>
          </a:xfrm>
          <a:prstGeom prst="rect">
            <a:avLst/>
          </a:prstGeom>
          <a:ln>
            <a:noFill/>
          </a:ln>
        </p:spPr>
        <p:txBody>
          <a:bodyPr vert="horz" lIns="16200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GillSans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MESSENGERS 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E9063B7-1CA5-BD68-B753-330931465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Smoking: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Tobacco use doubles the risk, as chemicals damage cervical cells.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76A29009-6C37-5783-3AED-73EE8DCBB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Smoking: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Tobacco use doubles the risk, as chemicals damage cervical cells.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CA8784CC-4D19-3BB0-7B55-167C64839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Smoking: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Tobacco use doubles the risk, as chemicals damage cervical cells.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061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2E436-E636-AE37-F95C-BA9D664C8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29192CF1-ED77-DE58-A4F8-DE3790D5ED2A}"/>
              </a:ext>
            </a:extLst>
          </p:cNvPr>
          <p:cNvSpPr txBox="1">
            <a:spLocks/>
          </p:cNvSpPr>
          <p:nvPr/>
        </p:nvSpPr>
        <p:spPr>
          <a:xfrm>
            <a:off x="11241024" y="5616638"/>
            <a:ext cx="405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rgbClr val="E586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7655E75-261D-2246-9374-FD4B20D2639D}" type="slidenum">
              <a:rPr lang="en-US" sz="1200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3E8531-8151-4EFC-E6A9-013EB38DC2D0}"/>
              </a:ext>
            </a:extLst>
          </p:cNvPr>
          <p:cNvSpPr txBox="1"/>
          <p:nvPr/>
        </p:nvSpPr>
        <p:spPr>
          <a:xfrm>
            <a:off x="421675" y="56876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2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655171C-894A-0E87-D41E-AB4FAD568087}"/>
              </a:ext>
            </a:extLst>
          </p:cNvPr>
          <p:cNvCxnSpPr/>
          <p:nvPr/>
        </p:nvCxnSpPr>
        <p:spPr>
          <a:xfrm>
            <a:off x="3483864" y="3959352"/>
            <a:ext cx="14044" cy="14044"/>
          </a:xfrm>
          <a:prstGeom prst="line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pic>
        <p:nvPicPr>
          <p:cNvPr id="2" name="Picture 2" descr="Image preview">
            <a:extLst>
              <a:ext uri="{FF2B5EF4-FFF2-40B4-BE49-F238E27FC236}">
                <a16:creationId xmlns:a16="http://schemas.microsoft.com/office/drawing/2014/main" id="{41329B96-406C-5C90-4A2E-107A829B0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553" y="5920327"/>
            <a:ext cx="2085632" cy="72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58CE096-2C63-69E2-784A-9960FC2624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1744" y="5878836"/>
            <a:ext cx="793572" cy="80367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4C0A4ED-2082-1ABF-9A6B-ED4CB012C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1137806"/>
          </a:xfrm>
          <a:prstGeom prst="rect">
            <a:avLst/>
          </a:prstGeom>
        </p:spPr>
      </p:pic>
      <p:sp>
        <p:nvSpPr>
          <p:cNvPr id="7" name="Title 4">
            <a:extLst>
              <a:ext uri="{FF2B5EF4-FFF2-40B4-BE49-F238E27FC236}">
                <a16:creationId xmlns:a16="http://schemas.microsoft.com/office/drawing/2014/main" id="{AA491916-5093-80A3-7354-9978882E0200}"/>
              </a:ext>
            </a:extLst>
          </p:cNvPr>
          <p:cNvSpPr txBox="1">
            <a:spLocks/>
          </p:cNvSpPr>
          <p:nvPr/>
        </p:nvSpPr>
        <p:spPr>
          <a:xfrm>
            <a:off x="89116" y="346386"/>
            <a:ext cx="7815364" cy="411595"/>
          </a:xfrm>
          <a:prstGeom prst="rect">
            <a:avLst/>
          </a:prstGeom>
          <a:ln>
            <a:noFill/>
          </a:ln>
        </p:spPr>
        <p:txBody>
          <a:bodyPr vert="horz" lIns="16200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GillSans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                                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ACTION PLAN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B145E25-8D2A-B2B8-02A3-4AE9983ED2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332447"/>
              </p:ext>
            </p:extLst>
          </p:nvPr>
        </p:nvGraphicFramePr>
        <p:xfrm>
          <a:off x="0" y="1104366"/>
          <a:ext cx="12192000" cy="727473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43778">
                  <a:extLst>
                    <a:ext uri="{9D8B030D-6E8A-4147-A177-3AD203B41FA5}">
                      <a16:colId xmlns:a16="http://schemas.microsoft.com/office/drawing/2014/main" val="1284141685"/>
                    </a:ext>
                  </a:extLst>
                </a:gridCol>
                <a:gridCol w="2473276">
                  <a:extLst>
                    <a:ext uri="{9D8B030D-6E8A-4147-A177-3AD203B41FA5}">
                      <a16:colId xmlns:a16="http://schemas.microsoft.com/office/drawing/2014/main" val="2857308855"/>
                    </a:ext>
                  </a:extLst>
                </a:gridCol>
                <a:gridCol w="3197390">
                  <a:extLst>
                    <a:ext uri="{9D8B030D-6E8A-4147-A177-3AD203B41FA5}">
                      <a16:colId xmlns:a16="http://schemas.microsoft.com/office/drawing/2014/main" val="1954687534"/>
                    </a:ext>
                  </a:extLst>
                </a:gridCol>
                <a:gridCol w="3420730">
                  <a:extLst>
                    <a:ext uri="{9D8B030D-6E8A-4147-A177-3AD203B41FA5}">
                      <a16:colId xmlns:a16="http://schemas.microsoft.com/office/drawing/2014/main" val="2925159128"/>
                    </a:ext>
                  </a:extLst>
                </a:gridCol>
                <a:gridCol w="2456826">
                  <a:extLst>
                    <a:ext uri="{9D8B030D-6E8A-4147-A177-3AD203B41FA5}">
                      <a16:colId xmlns:a16="http://schemas.microsoft.com/office/drawing/2014/main" val="3268477160"/>
                    </a:ext>
                  </a:extLst>
                </a:gridCol>
              </a:tblGrid>
              <a:tr h="76387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Channels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Timeliness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062451"/>
                  </a:ext>
                </a:extLst>
              </a:tr>
              <a:tr h="7638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Media Advisory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 media including radio, TV and print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buFont typeface="Calibri" panose="020F0502020204030204" pitchFamily="34" charset="0"/>
                        <a:buNone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Draft and share the Media advisory with Media houses</a:t>
                      </a:r>
                    </a:p>
                    <a:p>
                      <a:pPr marL="0" marR="0" lvl="0" indent="0">
                        <a:lnSpc>
                          <a:spcPct val="107000"/>
                        </a:lnSpc>
                        <a:buFont typeface="Calibri" panose="020F0502020204030204" pitchFamily="34" charset="0"/>
                        <a:buNone/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buFont typeface="Calibri" panose="020F0502020204030204" pitchFamily="34" charset="0"/>
                        <a:buNone/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01 February</a:t>
                      </a:r>
                    </a:p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None/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None/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None/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0163917"/>
                  </a:ext>
                </a:extLst>
              </a:tr>
              <a:tr h="9467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 - Media Interviews </a:t>
                      </a:r>
                    </a:p>
                    <a:p>
                      <a:endParaRPr lang="en-ZA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 media including radio, TV and print </a:t>
                      </a:r>
                    </a:p>
                    <a:p>
                      <a:endParaRPr lang="en-ZA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Arrange, facilitate and handle  Media Enquiries and arranging interviews</a:t>
                      </a:r>
                    </a:p>
                    <a:p>
                      <a:endParaRPr lang="en-ZA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 and During </a:t>
                      </a:r>
                    </a:p>
                    <a:p>
                      <a:endParaRPr lang="en-ZA" sz="18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9277725"/>
                  </a:ext>
                </a:extLst>
              </a:tr>
              <a:tr h="76387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Social Media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Facebook, Twitter, YouTube, TikTok, Instagram- pre, during and post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Develop posters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Develop video clips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Picture slides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Tweets of interviews with photos will be uploaded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Photographs 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Pre, during and Post event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3857916"/>
                  </a:ext>
                </a:extLst>
              </a:tr>
              <a:tr h="76387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NDOH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Develop promotional banner and uploading it in the NDOH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On going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160028"/>
                  </a:ext>
                </a:extLst>
              </a:tr>
              <a:tr h="76387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Photography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Pre, during and post event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Branding of venue/ stage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Branding of Exhibition stand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During the event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355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237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FC99B-8877-69A9-32B5-F0F78F5C5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7DB5A219-B502-5FB5-BB20-9317D6EDC737}"/>
              </a:ext>
            </a:extLst>
          </p:cNvPr>
          <p:cNvSpPr txBox="1">
            <a:spLocks/>
          </p:cNvSpPr>
          <p:nvPr/>
        </p:nvSpPr>
        <p:spPr>
          <a:xfrm>
            <a:off x="11241024" y="5616638"/>
            <a:ext cx="405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rgbClr val="E586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7655E75-261D-2246-9374-FD4B20D2639D}" type="slidenum">
              <a:rPr lang="en-US" sz="1200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8891EC-0E3A-2004-6CC1-AD4B0CAFAE01}"/>
              </a:ext>
            </a:extLst>
          </p:cNvPr>
          <p:cNvSpPr txBox="1"/>
          <p:nvPr/>
        </p:nvSpPr>
        <p:spPr>
          <a:xfrm>
            <a:off x="421675" y="568763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2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3145AB7-9813-65F0-3192-39058CC2AE44}"/>
              </a:ext>
            </a:extLst>
          </p:cNvPr>
          <p:cNvCxnSpPr/>
          <p:nvPr/>
        </p:nvCxnSpPr>
        <p:spPr>
          <a:xfrm>
            <a:off x="3483864" y="3959352"/>
            <a:ext cx="14044" cy="14044"/>
          </a:xfrm>
          <a:prstGeom prst="line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pic>
        <p:nvPicPr>
          <p:cNvPr id="2" name="Picture 2" descr="Image preview">
            <a:extLst>
              <a:ext uri="{FF2B5EF4-FFF2-40B4-BE49-F238E27FC236}">
                <a16:creationId xmlns:a16="http://schemas.microsoft.com/office/drawing/2014/main" id="{3AC38E08-2D4D-8E69-4AFF-A70260694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553" y="5920327"/>
            <a:ext cx="2085632" cy="72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F5FE27A-9E45-F8E3-5AC4-6495E306D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1744" y="5878836"/>
            <a:ext cx="793572" cy="80367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8ACEDA9-2491-71D7-3703-88F5F007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1874"/>
            <a:ext cx="12192000" cy="1059822"/>
          </a:xfrm>
          <a:prstGeom prst="rect">
            <a:avLst/>
          </a:prstGeom>
        </p:spPr>
      </p:pic>
      <p:sp>
        <p:nvSpPr>
          <p:cNvPr id="7" name="Title 4">
            <a:extLst>
              <a:ext uri="{FF2B5EF4-FFF2-40B4-BE49-F238E27FC236}">
                <a16:creationId xmlns:a16="http://schemas.microsoft.com/office/drawing/2014/main" id="{D29750A3-32B3-EBA4-84EC-B65E182F8F2B}"/>
              </a:ext>
            </a:extLst>
          </p:cNvPr>
          <p:cNvSpPr txBox="1">
            <a:spLocks/>
          </p:cNvSpPr>
          <p:nvPr/>
        </p:nvSpPr>
        <p:spPr>
          <a:xfrm>
            <a:off x="1653756" y="355987"/>
            <a:ext cx="7815364" cy="411595"/>
          </a:xfrm>
          <a:prstGeom prst="rect">
            <a:avLst/>
          </a:prstGeom>
          <a:ln>
            <a:noFill/>
          </a:ln>
        </p:spPr>
        <p:txBody>
          <a:bodyPr vert="horz" lIns="16200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GillSans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Action Plan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FDA782E-B88F-E08E-D606-9E3BF8ADB4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689166"/>
              </p:ext>
            </p:extLst>
          </p:nvPr>
        </p:nvGraphicFramePr>
        <p:xfrm>
          <a:off x="0" y="1104367"/>
          <a:ext cx="12192001" cy="45180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11200">
                  <a:extLst>
                    <a:ext uri="{9D8B030D-6E8A-4147-A177-3AD203B41FA5}">
                      <a16:colId xmlns:a16="http://schemas.microsoft.com/office/drawing/2014/main" val="1284141685"/>
                    </a:ext>
                  </a:extLst>
                </a:gridCol>
                <a:gridCol w="2473916">
                  <a:extLst>
                    <a:ext uri="{9D8B030D-6E8A-4147-A177-3AD203B41FA5}">
                      <a16:colId xmlns:a16="http://schemas.microsoft.com/office/drawing/2014/main" val="2857308855"/>
                    </a:ext>
                  </a:extLst>
                </a:gridCol>
                <a:gridCol w="3173410">
                  <a:extLst>
                    <a:ext uri="{9D8B030D-6E8A-4147-A177-3AD203B41FA5}">
                      <a16:colId xmlns:a16="http://schemas.microsoft.com/office/drawing/2014/main" val="1954687534"/>
                    </a:ext>
                  </a:extLst>
                </a:gridCol>
                <a:gridCol w="3395075">
                  <a:extLst>
                    <a:ext uri="{9D8B030D-6E8A-4147-A177-3AD203B41FA5}">
                      <a16:colId xmlns:a16="http://schemas.microsoft.com/office/drawing/2014/main" val="2925159128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268477160"/>
                    </a:ext>
                  </a:extLst>
                </a:gridCol>
              </a:tblGrid>
              <a:tr h="37331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Channels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Timeliness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062451"/>
                  </a:ext>
                </a:extLst>
              </a:tr>
              <a:tr h="7333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Branding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Venue branding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Organise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set up branding  at the 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the event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163917"/>
                  </a:ext>
                </a:extLst>
              </a:tr>
              <a:tr h="11286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and post -  during the event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 Interviews:</a:t>
                      </a:r>
                      <a:endParaRPr lang="en-ZA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  media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buFont typeface="Calibri" panose="020F0502020204030204" pitchFamily="34" charset="0"/>
                        <a:buNone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Arrange, facilitate and handle  Media Enquiries and arranging interviews</a:t>
                      </a:r>
                    </a:p>
                    <a:p>
                      <a:pPr marL="0" marR="0" lvl="0" indent="0">
                        <a:lnSpc>
                          <a:spcPct val="107000"/>
                        </a:lnSpc>
                        <a:buFont typeface="Calibri" panose="020F0502020204030204" pitchFamily="34" charset="0"/>
                        <a:buNone/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During and post -  during the event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9277725"/>
                  </a:ext>
                </a:extLst>
              </a:tr>
              <a:tr h="8916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Internal newsletter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Supatsela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Draft article on the event and publish it on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Supatsela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newsletter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04 February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3857916"/>
                  </a:ext>
                </a:extLst>
              </a:tr>
              <a:tr h="758860"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160028"/>
                  </a:ext>
                </a:extLst>
              </a:tr>
              <a:tr h="3733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Char char="-"/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355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457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682</Words>
  <Application>Microsoft Office PowerPoint</Application>
  <PresentationFormat>Widescreen</PresentationFormat>
  <Paragraphs>159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Google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shona mogano</dc:creator>
  <cp:lastModifiedBy>Howard Kgoa</cp:lastModifiedBy>
  <cp:revision>226</cp:revision>
  <dcterms:created xsi:type="dcterms:W3CDTF">2023-09-26T08:23:31Z</dcterms:created>
  <dcterms:modified xsi:type="dcterms:W3CDTF">2026-01-27T06:25:04Z</dcterms:modified>
</cp:coreProperties>
</file>