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69"/>
  </p:notesMasterIdLst>
  <p:handoutMasterIdLst>
    <p:handoutMasterId r:id="rId70"/>
  </p:handoutMasterIdLst>
  <p:sldIdLst>
    <p:sldId id="256" r:id="rId3"/>
    <p:sldId id="257" r:id="rId4"/>
    <p:sldId id="320" r:id="rId5"/>
    <p:sldId id="262" r:id="rId6"/>
    <p:sldId id="263" r:id="rId7"/>
    <p:sldId id="406" r:id="rId8"/>
    <p:sldId id="264" r:id="rId9"/>
    <p:sldId id="439" r:id="rId10"/>
    <p:sldId id="313" r:id="rId11"/>
    <p:sldId id="265" r:id="rId12"/>
    <p:sldId id="410" r:id="rId13"/>
    <p:sldId id="411" r:id="rId14"/>
    <p:sldId id="365" r:id="rId15"/>
    <p:sldId id="366" r:id="rId16"/>
    <p:sldId id="367" r:id="rId17"/>
    <p:sldId id="447" r:id="rId18"/>
    <p:sldId id="392" r:id="rId19"/>
    <p:sldId id="310" r:id="rId20"/>
    <p:sldId id="393" r:id="rId21"/>
    <p:sldId id="441" r:id="rId22"/>
    <p:sldId id="395" r:id="rId23"/>
    <p:sldId id="396" r:id="rId24"/>
    <p:sldId id="260" r:id="rId25"/>
    <p:sldId id="417" r:id="rId26"/>
    <p:sldId id="271" r:id="rId27"/>
    <p:sldId id="413" r:id="rId28"/>
    <p:sldId id="448" r:id="rId29"/>
    <p:sldId id="449" r:id="rId30"/>
    <p:sldId id="450" r:id="rId31"/>
    <p:sldId id="451" r:id="rId32"/>
    <p:sldId id="453" r:id="rId33"/>
    <p:sldId id="452" r:id="rId34"/>
    <p:sldId id="454" r:id="rId35"/>
    <p:sldId id="455" r:id="rId36"/>
    <p:sldId id="456" r:id="rId37"/>
    <p:sldId id="457" r:id="rId38"/>
    <p:sldId id="418" r:id="rId39"/>
    <p:sldId id="292" r:id="rId40"/>
    <p:sldId id="270" r:id="rId41"/>
    <p:sldId id="434" r:id="rId42"/>
    <p:sldId id="435" r:id="rId43"/>
    <p:sldId id="436" r:id="rId44"/>
    <p:sldId id="437" r:id="rId45"/>
    <p:sldId id="442" r:id="rId46"/>
    <p:sldId id="438" r:id="rId47"/>
    <p:sldId id="443" r:id="rId48"/>
    <p:sldId id="444" r:id="rId49"/>
    <p:sldId id="408" r:id="rId50"/>
    <p:sldId id="432" r:id="rId51"/>
    <p:sldId id="445" r:id="rId52"/>
    <p:sldId id="314" r:id="rId53"/>
    <p:sldId id="261" r:id="rId54"/>
    <p:sldId id="297" r:id="rId55"/>
    <p:sldId id="287" r:id="rId56"/>
    <p:sldId id="288" r:id="rId57"/>
    <p:sldId id="299" r:id="rId58"/>
    <p:sldId id="289" r:id="rId59"/>
    <p:sldId id="300" r:id="rId60"/>
    <p:sldId id="397" r:id="rId61"/>
    <p:sldId id="290" r:id="rId62"/>
    <p:sldId id="283" r:id="rId63"/>
    <p:sldId id="301" r:id="rId64"/>
    <p:sldId id="302" r:id="rId65"/>
    <p:sldId id="326" r:id="rId66"/>
    <p:sldId id="282" r:id="rId67"/>
    <p:sldId id="322" r:id="rId6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9239" autoAdjust="0"/>
  </p:normalViewPr>
  <p:slideViewPr>
    <p:cSldViewPr>
      <p:cViewPr varScale="1">
        <p:scale>
          <a:sx n="90" d="100"/>
          <a:sy n="90" d="100"/>
        </p:scale>
        <p:origin x="181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8/10/relationships/authors" Target="authors.xml"/><Relationship Id="rId7" Type="http://schemas.openxmlformats.org/officeDocument/2006/relationships/slide" Target="slides/slide5.xml"/><Relationship Id="rId71" Type="http://schemas.openxmlformats.org/officeDocument/2006/relationships/commentAuthors" Target="commentAuthors.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10/10/2025</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10/10/2025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10/10/2025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D5B60AA3-F72E-4548-86CB-B383ACA2DF0F}" type="datetime1">
              <a:rPr lang="en-US" smtClean="0"/>
              <a:t>10/10/2025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18</a:t>
            </a:fld>
            <a:endParaRPr lang="en-ZA"/>
          </a:p>
        </p:txBody>
      </p:sp>
    </p:spTree>
    <p:extLst>
      <p:ext uri="{BB962C8B-B14F-4D97-AF65-F5344CB8AC3E}">
        <p14:creationId xmlns:p14="http://schemas.microsoft.com/office/powerpoint/2010/main" val="287102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10/10/2025</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34</a:t>
            </a:fld>
            <a:endParaRPr lang="en-ZA" dirty="0"/>
          </a:p>
        </p:txBody>
      </p:sp>
    </p:spTree>
    <p:extLst>
      <p:ext uri="{BB962C8B-B14F-4D97-AF65-F5344CB8AC3E}">
        <p14:creationId xmlns:p14="http://schemas.microsoft.com/office/powerpoint/2010/main" val="130422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10/10/2025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53</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10/10/2025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65</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10/10/2025</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10/10/2025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10/10/2025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10/10/2025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71C7-5CF3-6FF0-7739-D245FEB0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8ECBF-04D8-DDE6-41AB-41D56326E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89019-B39C-7B14-AB78-AFD39264AC74}"/>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0FB40D80-C67E-F2A8-31AB-1C7270D4E328}"/>
              </a:ext>
            </a:extLst>
          </p:cNvPr>
          <p:cNvSpPr>
            <a:spLocks noGrp="1"/>
          </p:cNvSpPr>
          <p:nvPr>
            <p:ph type="dt" idx="1"/>
          </p:nvPr>
        </p:nvSpPr>
        <p:spPr/>
        <p:txBody>
          <a:bodyPr/>
          <a:lstStyle/>
          <a:p>
            <a:fld id="{A36A1E35-2C56-4B77-8D79-EB9463FA6A40}" type="datetime1">
              <a:rPr lang="en-US" smtClean="0"/>
              <a:pPr/>
              <a:t>10/10/2025</a:t>
            </a:fld>
            <a:endParaRPr lang="en-ZA"/>
          </a:p>
        </p:txBody>
      </p:sp>
      <p:sp>
        <p:nvSpPr>
          <p:cNvPr id="5" name="Footer Placeholder 4">
            <a:extLst>
              <a:ext uri="{FF2B5EF4-FFF2-40B4-BE49-F238E27FC236}">
                <a16:creationId xmlns:a16="http://schemas.microsoft.com/office/drawing/2014/main" id="{201DBF86-3C35-D631-6B70-10983F391FD2}"/>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5FE9A010-A4B7-3F3E-B3DE-A0129AF672E4}"/>
              </a:ext>
            </a:extLst>
          </p:cNvPr>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42873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10/10/2025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10/10/2025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10/10/2025</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11</a:t>
            </a:fld>
            <a:endParaRPr lang="en-ZA"/>
          </a:p>
        </p:txBody>
      </p:sp>
    </p:spTree>
    <p:extLst>
      <p:ext uri="{BB962C8B-B14F-4D97-AF65-F5344CB8AC3E}">
        <p14:creationId xmlns:p14="http://schemas.microsoft.com/office/powerpoint/2010/main" val="1140559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health.gov.za/wp-content/uploads/2021/08/Therapeutic-Interchange-Policy_July2021_final.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hyperlink" Target="http://www.southafrica.info/services/government/hotline-anticorruption.htm" TargetMode="External"/></Relationships>
</file>

<file path=ppt/slides/_rels/slide66.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HP07-2026DAI and HP08-2026SSP</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10 October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104325" y="1120676"/>
            <a:ext cx="9069829" cy="5032147"/>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PBD3 AND PBD3.1: BID SIGNATURE AUTHORISATION</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 is required for bids submitted by a single bidding entity.</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PBD3.1 is required for bids submitted by a multi-entity bidding enterprise as described in section 4.3 of this SRCC.</a:t>
            </a:r>
          </a:p>
          <a:p>
            <a:pPr marL="285750" indent="-285750">
              <a:lnSpc>
                <a:spcPct val="150000"/>
              </a:lnSpc>
              <a:buFont typeface="Arial" panose="020B0604020202020204" pitchFamily="34" charset="0"/>
              <a:buChar char="•"/>
            </a:pPr>
            <a:r>
              <a:rPr lang="en-GB" dirty="0">
                <a:latin typeface="Arial" pitchFamily="34" charset="0"/>
                <a:cs typeface="Arial" pitchFamily="34" charset="0"/>
              </a:rPr>
              <a:t>The PBD3 or PBD3.1 must be the original template from the bid pack.</a:t>
            </a:r>
          </a:p>
          <a:p>
            <a:pPr marL="285750" indent="-285750">
              <a:lnSpc>
                <a:spcPct val="150000"/>
              </a:lnSpc>
              <a:buFont typeface="Arial" panose="020B0604020202020204" pitchFamily="34" charset="0"/>
              <a:buChar char="•"/>
            </a:pPr>
            <a:r>
              <a:rPr lang="en-GB" dirty="0">
                <a:latin typeface="Arial" pitchFamily="34" charset="0"/>
                <a:cs typeface="Arial" pitchFamily="34" charset="0"/>
              </a:rPr>
              <a:t>If a copy of this mandatory document is submitted, it must be certified by a Commissioner of Oaths as a true copy of the original. Failure to comply will render the bid non-responsive.</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AFBD724-6996-658B-11B3-6BDA0A082E34}"/>
              </a:ext>
            </a:extLst>
          </p:cNvPr>
          <p:cNvPicPr>
            <a:picLocks noChangeAspect="1"/>
          </p:cNvPicPr>
          <p:nvPr/>
        </p:nvPicPr>
        <p:blipFill>
          <a:blip r:embed="rId3"/>
          <a:stretch>
            <a:fillRect/>
          </a:stretch>
        </p:blipFill>
        <p:spPr>
          <a:xfrm>
            <a:off x="3118309" y="4060795"/>
            <a:ext cx="5630155" cy="2793441"/>
          </a:xfrm>
          <a:prstGeom prst="rect">
            <a:avLst/>
          </a:prstGeom>
        </p:spPr>
      </p:pic>
    </p:spTree>
    <p:extLst>
      <p:ext uri="{BB962C8B-B14F-4D97-AF65-F5344CB8AC3E}">
        <p14:creationId xmlns:p14="http://schemas.microsoft.com/office/powerpoint/2010/main" val="33597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solidFill>
                  <a:srgbClr val="0070C0"/>
                </a:solidFill>
                <a:latin typeface="Arial" pitchFamily="34" charset="0"/>
                <a:cs typeface="Arial" pitchFamily="34" charset="0"/>
              </a:rPr>
              <a:t>Registration on the Central Supplier Database (CSD)</a:t>
            </a:r>
          </a:p>
          <a:p>
            <a:pPr>
              <a:lnSpc>
                <a:spcPct val="150000"/>
              </a:lnSpc>
            </a:pPr>
            <a:r>
              <a:rPr lang="en-GB" b="1" dirty="0">
                <a:solidFill>
                  <a:srgbClr val="0070C0"/>
                </a:solidFill>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b="1" dirty="0">
              <a:solidFill>
                <a:srgbClr val="0070C0"/>
              </a:solidFill>
              <a:latin typeface="Arial" pitchFamily="34" charset="0"/>
              <a:cs typeface="Arial" pitchFamily="34" charset="0"/>
            </a:endParaRP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b="1" dirty="0">
              <a:latin typeface="Arial" panose="020B0604020202020204" pitchFamily="34"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r>
              <a:rPr lang="en-GB" b="1" dirty="0">
                <a:latin typeface="Arial" panose="020B0604020202020204" pitchFamily="34" charset="0"/>
                <a:cs typeface="Arial" panose="020B0604020202020204" pitchFamily="34" charset="0"/>
              </a:rPr>
              <a:t>This applies in the following cases:</a:t>
            </a:r>
            <a:endParaRPr lang="en-ZA" b="1"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75942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E4E73062-C992-F92B-B180-3D885162C112}"/>
              </a:ext>
            </a:extLst>
          </p:cNvPr>
          <p:cNvSpPr txBox="1"/>
          <p:nvPr/>
        </p:nvSpPr>
        <p:spPr>
          <a:xfrm>
            <a:off x="-396552" y="303903"/>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129399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03A1BCAB-0B9D-F21D-91EA-F8F5E3C4D56E}"/>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219234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268F8-4209-D823-211F-11C571C5B0CC}"/>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continue: Joint Venture/Consortium/Partnerships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72008" y="1124744"/>
            <a:ext cx="8964488" cy="646331"/>
          </a:xfrm>
          <a:prstGeom prst="rect">
            <a:avLst/>
          </a:prstGeom>
          <a:solidFill>
            <a:schemeClr val="bg1"/>
          </a:solidFill>
        </p:spPr>
        <p:txBody>
          <a:bodyPr wrap="square">
            <a:spAutoFit/>
          </a:bodyPr>
          <a:lstStyle/>
          <a:p>
            <a:pPr algn="just">
              <a:spcBef>
                <a:spcPts val="600"/>
              </a:spcBef>
              <a:spcAft>
                <a:spcPts val="600"/>
              </a:spcAft>
            </a:pPr>
            <a:r>
              <a:rPr lang="en-GB" dirty="0">
                <a:latin typeface="Arial" panose="020B0604020202020204" pitchFamily="34" charset="0"/>
                <a:cs typeface="Arial" panose="020B0604020202020204" pitchFamily="34" charset="0"/>
              </a:rPr>
              <a:t>Entities specified in the </a:t>
            </a:r>
            <a:r>
              <a:rPr lang="en-GB" b="1" dirty="0">
                <a:latin typeface="Arial" panose="020B0604020202020204" pitchFamily="34" charset="0"/>
                <a:cs typeface="Arial" panose="020B0604020202020204" pitchFamily="34" charset="0"/>
              </a:rPr>
              <a:t>signed agreement between the bidder and the applicant</a:t>
            </a:r>
            <a:r>
              <a:rPr lang="en-GB" dirty="0">
                <a:latin typeface="Arial" panose="020B0604020202020204" pitchFamily="34" charset="0"/>
                <a:cs typeface="Arial" panose="020B0604020202020204" pitchFamily="34" charset="0"/>
              </a:rPr>
              <a:t> must submit all mandatory documents including the following:</a:t>
            </a:r>
          </a:p>
        </p:txBody>
      </p:sp>
      <p:sp>
        <p:nvSpPr>
          <p:cNvPr id="11" name="TextBox 10">
            <a:extLst>
              <a:ext uri="{FF2B5EF4-FFF2-40B4-BE49-F238E27FC236}">
                <a16:creationId xmlns:a16="http://schemas.microsoft.com/office/drawing/2014/main" id="{0C09B977-ECD1-E66B-2369-1B1AB68AEA18}"/>
              </a:ext>
            </a:extLst>
          </p:cNvPr>
          <p:cNvSpPr txBox="1"/>
          <p:nvPr/>
        </p:nvSpPr>
        <p:spPr>
          <a:xfrm>
            <a:off x="339374" y="1700808"/>
            <a:ext cx="3958480" cy="4113947"/>
          </a:xfrm>
          <a:prstGeom prst="rect">
            <a:avLst/>
          </a:prstGeom>
          <a:solidFill>
            <a:schemeClr val="accent1">
              <a:lumMod val="20000"/>
              <a:lumOff val="80000"/>
            </a:schemeClr>
          </a:solidFill>
          <a:ln>
            <a:noFill/>
          </a:ln>
        </p:spPr>
        <p:txBody>
          <a:bodyPr wrap="square">
            <a:spAutoFit/>
          </a:bodyPr>
          <a:lstStyle/>
          <a:p>
            <a:pPr marL="285750" indent="-285750">
              <a:spcBef>
                <a:spcPts val="600"/>
              </a:spcBef>
              <a:spcAft>
                <a:spcPts val="600"/>
              </a:spcAft>
              <a:buFont typeface="Arial" panose="020B0604020202020204" pitchFamily="34" charset="0"/>
              <a:buChar char="•"/>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SBD 1: Invitation to bid.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CSD Registration report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4: Declaration of interest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SBD5: The National Industrial 	 	   Participation Programme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6(1)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PBD8: Declaration of compliance </a:t>
            </a:r>
          </a:p>
          <a:p>
            <a:pPr>
              <a:spcBef>
                <a:spcPts val="200"/>
              </a:spcBef>
              <a:spcAft>
                <a:spcPts val="200"/>
              </a:spcAft>
            </a:pPr>
            <a:r>
              <a:rPr lang="en-GB" dirty="0">
                <a:latin typeface="Arial" panose="020B0604020202020204" pitchFamily="34" charset="0"/>
                <a:cs typeface="Arial" panose="020B0604020202020204" pitchFamily="34" charset="0"/>
              </a:rPr>
              <a:t>	SRCC and GCC</a:t>
            </a:r>
          </a:p>
          <a:p>
            <a:pPr marL="285750" indent="-285750">
              <a:spcBef>
                <a:spcPts val="200"/>
              </a:spcBef>
              <a:spcAft>
                <a:spcPts val="200"/>
              </a:spcAft>
              <a:buFont typeface="Arial" panose="020B0604020202020204" pitchFamily="34" charset="0"/>
              <a:buChar char="•"/>
            </a:pPr>
            <a:r>
              <a:rPr lang="en-GB">
                <a:latin typeface="Arial" panose="020B0604020202020204" pitchFamily="34" charset="0"/>
                <a:cs typeface="Arial" panose="020B0604020202020204" pitchFamily="34" charset="0"/>
              </a:rPr>
              <a:t>PBD 9.1: </a:t>
            </a:r>
            <a:r>
              <a:rPr lang="en-GB" dirty="0">
                <a:latin typeface="Arial" panose="020B0604020202020204" pitchFamily="34" charset="0"/>
                <a:cs typeface="Arial" panose="020B0604020202020204" pitchFamily="34" charset="0"/>
              </a:rPr>
              <a:t>Directors &amp; Owners</a:t>
            </a:r>
            <a:endParaRPr lang="en-ZA" dirty="0"/>
          </a:p>
        </p:txBody>
      </p:sp>
      <p:sp>
        <p:nvSpPr>
          <p:cNvPr id="13" name="TextBox 12">
            <a:extLst>
              <a:ext uri="{FF2B5EF4-FFF2-40B4-BE49-F238E27FC236}">
                <a16:creationId xmlns:a16="http://schemas.microsoft.com/office/drawing/2014/main" id="{795B7F4A-B137-A4F6-8975-49608B88D7CF}"/>
              </a:ext>
            </a:extLst>
          </p:cNvPr>
          <p:cNvSpPr txBox="1"/>
          <p:nvPr/>
        </p:nvSpPr>
        <p:spPr>
          <a:xfrm>
            <a:off x="5220072" y="1803975"/>
            <a:ext cx="3571614" cy="3980577"/>
          </a:xfrm>
          <a:prstGeom prst="rect">
            <a:avLst/>
          </a:prstGeom>
          <a:solidFill>
            <a:schemeClr val="accent3">
              <a:lumMod val="40000"/>
              <a:lumOff val="60000"/>
            </a:schemeClr>
          </a:solidFill>
        </p:spPr>
        <p:txBody>
          <a:bodyPr wrap="square">
            <a:spAutoFit/>
          </a:bodyPr>
          <a:lstStyle/>
          <a:p>
            <a:pPr marL="285750" indent="-285750">
              <a:spcBef>
                <a:spcPts val="200"/>
              </a:spcBef>
              <a:spcAft>
                <a:spcPts val="200"/>
              </a:spcAft>
              <a:buFont typeface="Arial" panose="020B0604020202020204" pitchFamily="34" charset="0"/>
              <a:buChar char="•"/>
            </a:pP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CSD Registration report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6(1)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 9.1 Directors &amp; Owners</a:t>
            </a: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0BDC977-6173-9CA9-6945-2705669C93C0}"/>
              </a:ext>
            </a:extLst>
          </p:cNvPr>
          <p:cNvSpPr txBox="1"/>
          <p:nvPr/>
        </p:nvSpPr>
        <p:spPr>
          <a:xfrm>
            <a:off x="4135748" y="4060429"/>
            <a:ext cx="4655938" cy="1754326"/>
          </a:xfrm>
          <a:prstGeom prst="rect">
            <a:avLst/>
          </a:prstGeom>
          <a:solidFill>
            <a:schemeClr val="accent4">
              <a:lumMod val="60000"/>
              <a:lumOff val="40000"/>
            </a:schemeClr>
          </a:solidFill>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PBD3.1: Bid Signature Authorisation</a:t>
            </a:r>
          </a:p>
          <a:p>
            <a:r>
              <a:rPr lang="en-GB" dirty="0">
                <a:latin typeface="Arial" panose="020B0604020202020204" pitchFamily="34" charset="0"/>
                <a:ea typeface="Times New Roman" panose="02020603050405020304" pitchFamily="18" charset="0"/>
                <a:cs typeface="Arial" panose="020B0604020202020204" pitchFamily="34" charset="0"/>
              </a:rPr>
              <a:t>              One document (PBD 3.1)</a:t>
            </a:r>
          </a:p>
          <a:p>
            <a:r>
              <a:rPr lang="en-GB" sz="1800" dirty="0">
                <a:latin typeface="Arial" panose="020B0604020202020204" pitchFamily="34" charset="0"/>
                <a:ea typeface="Times New Roman" panose="02020603050405020304" pitchFamily="18" charset="0"/>
                <a:cs typeface="Arial" panose="020B0604020202020204" pitchFamily="34" charset="0"/>
              </a:rPr>
              <a:t>Signed by PBD9.1 directors </a:t>
            </a:r>
            <a:r>
              <a:rPr lang="en-GB" dirty="0">
                <a:latin typeface="Arial" panose="020B0604020202020204" pitchFamily="34" charset="0"/>
                <a:ea typeface="Times New Roman" panose="02020603050405020304" pitchFamily="18" charset="0"/>
                <a:cs typeface="Arial" panose="020B0604020202020204" pitchFamily="34" charset="0"/>
              </a:rPr>
              <a:t>of both entities</a:t>
            </a:r>
            <a:endParaRPr lang="en-GB" sz="1800" dirty="0">
              <a:latin typeface="Arial" panose="020B0604020202020204" pitchFamily="34" charset="0"/>
              <a:ea typeface="Times New Roman" panose="02020603050405020304" pitchFamily="18" charset="0"/>
              <a:cs typeface="Arial" panose="020B0604020202020204" pitchFamily="34" charset="0"/>
            </a:endParaRPr>
          </a:p>
          <a:p>
            <a:r>
              <a:rPr lang="en-GB" sz="1800" dirty="0">
                <a:latin typeface="Arial" panose="020B0604020202020204" pitchFamily="34" charset="0"/>
                <a:ea typeface="Times New Roman" panose="02020603050405020304" pitchFamily="18" charset="0"/>
                <a:cs typeface="Arial" panose="020B0604020202020204" pitchFamily="34" charset="0"/>
              </a:rPr>
              <a:t>(Bidder and Applicant) appointing authorised tender signatory on behalf of bidding enterprise.</a:t>
            </a:r>
            <a:endParaRPr lang="en-ZA" sz="1800" dirty="0"/>
          </a:p>
        </p:txBody>
      </p:sp>
      <p:sp>
        <p:nvSpPr>
          <p:cNvPr id="8" name="Rectangle 7">
            <a:extLst>
              <a:ext uri="{FF2B5EF4-FFF2-40B4-BE49-F238E27FC236}">
                <a16:creationId xmlns:a16="http://schemas.microsoft.com/office/drawing/2014/main" id="{6843139C-5B5D-670B-BCEA-376ECA8C0877}"/>
              </a:ext>
            </a:extLst>
          </p:cNvPr>
          <p:cNvSpPr/>
          <p:nvPr/>
        </p:nvSpPr>
        <p:spPr>
          <a:xfrm>
            <a:off x="5220072" y="1712824"/>
            <a:ext cx="3571614" cy="3461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Applicant</a:t>
            </a:r>
            <a:endParaRPr lang="en-ZA" dirty="0">
              <a:solidFill>
                <a:srgbClr val="002060"/>
              </a:solidFill>
            </a:endParaRPr>
          </a:p>
        </p:txBody>
      </p:sp>
      <p:sp>
        <p:nvSpPr>
          <p:cNvPr id="7" name="Rectangle 6">
            <a:extLst>
              <a:ext uri="{FF2B5EF4-FFF2-40B4-BE49-F238E27FC236}">
                <a16:creationId xmlns:a16="http://schemas.microsoft.com/office/drawing/2014/main" id="{00E46ACB-3FB2-8CA6-C084-B2D1A9FA4615}"/>
              </a:ext>
            </a:extLst>
          </p:cNvPr>
          <p:cNvSpPr/>
          <p:nvPr/>
        </p:nvSpPr>
        <p:spPr>
          <a:xfrm>
            <a:off x="352314" y="1732961"/>
            <a:ext cx="3945540" cy="3342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Bidder</a:t>
            </a:r>
            <a:endParaRPr lang="en-ZA" dirty="0">
              <a:solidFill>
                <a:srgbClr val="002060"/>
              </a:solidFill>
            </a:endParaRPr>
          </a:p>
        </p:txBody>
      </p:sp>
    </p:spTree>
    <p:extLst>
      <p:ext uri="{BB962C8B-B14F-4D97-AF65-F5344CB8AC3E}">
        <p14:creationId xmlns:p14="http://schemas.microsoft.com/office/powerpoint/2010/main" val="4210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In case of a joint venture all companies in the agreement must supply their </a:t>
            </a:r>
            <a:r>
              <a:rPr lang="en-GB" b="1" dirty="0">
                <a:latin typeface="Arial" panose="020B0604020202020204" pitchFamily="34" charset="0"/>
                <a:cs typeface="Arial" panose="020B0604020202020204" pitchFamily="34" charset="0"/>
              </a:rPr>
              <a:t>licence to manufacture medicines</a:t>
            </a:r>
            <a:r>
              <a:rPr lang="en-GB" dirty="0">
                <a:latin typeface="Arial" panose="020B0604020202020204" pitchFamily="34" charset="0"/>
                <a:cs typeface="Arial" panose="020B0604020202020204" pitchFamily="34" charset="0"/>
              </a:rPr>
              <a:t> issued in terms of section 22C (1)(b) Medicines Act, as amended.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908720"/>
            <a:ext cx="9144000" cy="5858014"/>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When items are offered for products where a British Pharmacopoeia (BP) standard is specified, the bidder must declare that the product complied with and is manufactured according to the specified standard. Details of the manufacturer must also be provided. </a:t>
            </a: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38831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If the bidder is not the applicant as required in section 5, but any of the conditions apply, a signed agreement between the bidder and the applicant must be included in the bid submission (refer to section 4.3 of the SRCC). </a:t>
            </a:r>
          </a:p>
          <a:p>
            <a:pPr marL="228600">
              <a:lnSpc>
                <a:spcPct val="150000"/>
              </a:lnSpc>
            </a:pPr>
            <a:endPar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endParaRPr lang="en-ZA" sz="1800" b="1" dirty="0">
              <a:solidFill>
                <a:schemeClr val="accent4">
                  <a:lumMod val="75000"/>
                </a:schemeClr>
              </a:solidFill>
              <a:effectLst/>
              <a:latin typeface="Arial" panose="020B0604020202020204" pitchFamily="34" charset="0"/>
              <a:ea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p:txBody>
      </p:sp>
    </p:spTree>
    <p:extLst>
      <p:ext uri="{BB962C8B-B14F-4D97-AF65-F5344CB8AC3E}">
        <p14:creationId xmlns:p14="http://schemas.microsoft.com/office/powerpoint/2010/main" val="24925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23" y="1143000"/>
            <a:ext cx="8947720" cy="3370153"/>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24 November 2025</a:t>
            </a: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HP07-2026DAI – </a:t>
            </a:r>
            <a:r>
              <a:rPr lang="en-US" b="1" dirty="0">
                <a:latin typeface="Arial" pitchFamily="34" charset="0"/>
                <a:cs typeface="Arial" pitchFamily="34" charset="0"/>
              </a:rPr>
              <a:t>01 September 2026 to 31 August 2029 </a:t>
            </a:r>
            <a:r>
              <a:rPr lang="en-US" dirty="0">
                <a:latin typeface="Arial" pitchFamily="34" charset="0"/>
                <a:cs typeface="Arial" pitchFamily="34" charset="0"/>
              </a:rPr>
              <a:t>(3-year period)</a:t>
            </a:r>
          </a:p>
          <a:p>
            <a:pPr>
              <a:lnSpc>
                <a:spcPct val="150000"/>
              </a:lnSpc>
            </a:pPr>
            <a:r>
              <a:rPr lang="en-US">
                <a:latin typeface="Arial" pitchFamily="34" charset="0"/>
                <a:cs typeface="Arial" pitchFamily="34" charset="0"/>
              </a:rPr>
              <a:t>(RFI_ HP07-2026DAI_ LAMA) </a:t>
            </a: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HP08-2026SSP – </a:t>
            </a:r>
            <a:r>
              <a:rPr lang="en-GB" b="1" dirty="0">
                <a:latin typeface="Arial" pitchFamily="34" charset="0"/>
                <a:cs typeface="Arial" pitchFamily="34" charset="0"/>
              </a:rPr>
              <a:t>01 September 2026 to 31 August 2029 (3-year period)</a:t>
            </a:r>
          </a:p>
          <a:p>
            <a:pPr>
              <a:lnSpc>
                <a:spcPct val="150000"/>
              </a:lnSpc>
            </a:pPr>
            <a:endParaRPr lang="en-US" dirty="0">
              <a:latin typeface="Arial" pitchFamily="34" charset="0"/>
              <a:cs typeface="Arial" pitchFamily="34" charset="0"/>
            </a:endParaRP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86F2-F405-53EE-02E9-C86029D3C8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B7C59E-61F7-353D-EDC6-3239D79983F0}"/>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2C9E8B7-1E2F-551B-8992-05066C539B81}"/>
              </a:ext>
            </a:extLst>
          </p:cNvPr>
          <p:cNvSpPr txBox="1"/>
          <p:nvPr/>
        </p:nvSpPr>
        <p:spPr>
          <a:xfrm>
            <a:off x="0" y="1124744"/>
            <a:ext cx="9144000" cy="4094839"/>
          </a:xfrm>
          <a:prstGeom prst="rect">
            <a:avLst/>
          </a:prstGeom>
          <a:solidFill>
            <a:schemeClr val="bg1"/>
          </a:solidFill>
        </p:spPr>
        <p:txBody>
          <a:bodyPr wrap="square">
            <a:spAutoFit/>
          </a:bodyPr>
          <a:lstStyle/>
          <a:p>
            <a:pPr lvl="0" algn="just">
              <a:lnSpc>
                <a:spcPct val="150000"/>
              </a:lnSpc>
              <a:spcAft>
                <a:spcPts val="800"/>
              </a:spcAft>
            </a:pPr>
            <a:r>
              <a:rPr lang="en-US" dirty="0">
                <a:latin typeface="Arial" panose="020B0604020202020204" pitchFamily="34" charset="0"/>
                <a:cs typeface="Arial" panose="020B0604020202020204" pitchFamily="34" charset="0"/>
              </a:rPr>
              <a:t>Continue:</a:t>
            </a:r>
          </a:p>
          <a:p>
            <a:pPr marL="285750" lvl="0" indent="-285750" algn="just">
              <a:lnSpc>
                <a:spcPct val="150000"/>
              </a:lnSpc>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An MRC (Medicines Registration Certificate) as per section 5, where one of the parties in the consortium, joint venture (incorporated or unincorporated) or partnership 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endPar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5 of the SRCC for further details pertaining to mandatory legislative requirements.</a:t>
            </a: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2403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5028236"/>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SAPHRA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124744"/>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125506" y="1124744"/>
            <a:ext cx="8892988" cy="5898474"/>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sz="1800" dirty="0">
                <a:effectLst/>
                <a:latin typeface="Arial" panose="020B0604020202020204" pitchFamily="34" charset="0"/>
                <a:ea typeface="Symbol" panose="05050102010706020507" pitchFamily="18" charset="2"/>
                <a:cs typeface="Symbol" panose="05050102010706020507" pitchFamily="18" charset="2"/>
              </a:rPr>
              <a:t>, using containers that are properly sealed and labelled in compliance with Medicines Act. Packaging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sz="1800" dirty="0">
                <a:effectLst/>
                <a:latin typeface="Arial" panose="020B0604020202020204" pitchFamily="34" charset="0"/>
                <a:ea typeface="Symbol" panose="05050102010706020507" pitchFamily="18" charset="2"/>
                <a:cs typeface="Symbol" panose="05050102010706020507" pitchFamily="18" charset="2"/>
              </a:rPr>
              <a:t>that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sz="1800"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sz="1800" dirty="0">
              <a:effectLst/>
              <a:latin typeface="Times New Roman" panose="02020603050405020304" pitchFamily="18" charset="0"/>
              <a:ea typeface="Symbol" panose="05050102010706020507" pitchFamily="18" charset="2"/>
              <a:cs typeface="Symbol" panose="05050102010706020507" pitchFamily="18" charset="2"/>
            </a:endParaRPr>
          </a:p>
          <a:p>
            <a:pPr marL="285750" lvl="0" indent="-285750" algn="just">
              <a:lnSpc>
                <a:spcPct val="150000"/>
              </a:lnSpc>
              <a:buFont typeface="Arial" panose="020B0604020202020204" pitchFamily="34" charset="0"/>
              <a:buChar char="•"/>
            </a:pPr>
            <a:r>
              <a:rPr lang="en-GB" sz="1800" b="1" dirty="0">
                <a:solidFill>
                  <a:schemeClr val="accent1"/>
                </a:solidFill>
                <a:effectLst/>
                <a:latin typeface="Arial" panose="020B0604020202020204" pitchFamily="34" charset="0"/>
                <a:ea typeface="Times New Roman" panose="02020603050405020304" pitchFamily="18" charset="0"/>
              </a:rPr>
              <a:t>The 28-day dispensing pack size is currently being phased out</a:t>
            </a:r>
            <a:r>
              <a:rPr lang="en-GB" sz="1800" dirty="0">
                <a:effectLst/>
                <a:latin typeface="Arial" panose="020B0604020202020204" pitchFamily="34" charset="0"/>
                <a:ea typeface="Times New Roman" panose="02020603050405020304" pitchFamily="18" charset="0"/>
              </a:rPr>
              <a:t>. In the case of medicines for chronic conditions, pack sizes suitable for a 30-day treatment cycle are required. </a:t>
            </a:r>
            <a:endParaRPr lang="en-ZA" dirty="0">
              <a:latin typeface="Times New Roman" panose="02020603050405020304" pitchFamily="18" charset="0"/>
              <a:ea typeface="Times New Roman" panose="02020603050405020304" pitchFamily="18" charset="0"/>
            </a:endParaRPr>
          </a:p>
          <a:p>
            <a:pPr marL="285750" lvl="0" indent="-285750" algn="just">
              <a:lnSpc>
                <a:spcPct val="150000"/>
              </a:lnSpc>
              <a:buFont typeface="Arial" panose="020B0604020202020204" pitchFamily="34" charset="0"/>
              <a:buChar char="•"/>
            </a:pPr>
            <a:r>
              <a:rPr lang="en-GB" sz="1800" b="1" dirty="0">
                <a:solidFill>
                  <a:schemeClr val="accent1"/>
                </a:solidFill>
                <a:effectLst/>
                <a:latin typeface="Arial" panose="020B0604020202020204" pitchFamily="34" charset="0"/>
                <a:ea typeface="Times New Roman" panose="02020603050405020304" pitchFamily="18" charset="0"/>
              </a:rPr>
              <a:t>Where a 30-day dispensing pack size is advertised, and a 28-day dispensing provided, no conversion factor will be utilised.</a:t>
            </a:r>
            <a:r>
              <a:rPr lang="en-GB" sz="1800" dirty="0">
                <a:effectLst/>
                <a:latin typeface="Arial" panose="020B0604020202020204" pitchFamily="34" charset="0"/>
                <a:ea typeface="Times New Roman" panose="02020603050405020304" pitchFamily="18" charset="0"/>
              </a:rPr>
              <a:t> Evaluation will directly compare the 30-day dispensing pack size with other options offered and will not be considered as a specification deviation. All bidders are encouraged to participate in this tender.</a:t>
            </a:r>
            <a:endParaRPr lang="en-ZA" sz="1800" dirty="0">
              <a:effectLst/>
              <a:latin typeface="Times New Roman" panose="02020603050405020304" pitchFamily="18" charset="0"/>
              <a:ea typeface="Times New Roman" panose="02020603050405020304" pitchFamily="18"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Compliance to specifications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01AD-EB05-07C5-1F7D-9E03E895A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4356-6956-6559-DF39-B20545B081E4}"/>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00C25A4-21B4-F2CF-60A2-623CD78CD34F}"/>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6A657-8F10-C573-36D1-AC058C2D0124}"/>
              </a:ext>
            </a:extLst>
          </p:cNvPr>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A658664F-98B2-31FE-54BE-8FFA198F38A4}"/>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1837D6CC-C9C4-9B2A-3461-5A491165A672}"/>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197979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07504" y="-99392"/>
            <a:ext cx="6073080"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 Allocation – Phase III</a:t>
            </a: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04018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827584" y="1652607"/>
            <a:ext cx="5184575" cy="169243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  / </a:t>
            </a:r>
            <a:r>
              <a:rPr lang="en-US" dirty="0">
                <a:solidFill>
                  <a:schemeClr val="bg1"/>
                </a:solidFill>
                <a:latin typeface="Arial" panose="020B0604020202020204" pitchFamily="34" charset="0"/>
              </a:rPr>
              <a:t>Public Procurement Act, 2024 </a:t>
            </a:r>
            <a:endParaRPr lang="en-US" sz="1800" b="0" i="0" u="none" strike="noStrike" baseline="0" dirty="0">
              <a:solidFill>
                <a:schemeClr val="bg1"/>
              </a:solidFill>
              <a:latin typeface="Arial" panose="020B0604020202020204" pitchFamily="34" charset="0"/>
            </a:endParaRPr>
          </a:p>
        </p:txBody>
      </p:sp>
      <p:sp>
        <p:nvSpPr>
          <p:cNvPr id="7" name="TextBox 6">
            <a:extLst>
              <a:ext uri="{FF2B5EF4-FFF2-40B4-BE49-F238E27FC236}">
                <a16:creationId xmlns:a16="http://schemas.microsoft.com/office/drawing/2014/main" id="{AE7942BB-D1DD-AA4D-F676-9FDE139B4E42}"/>
              </a:ext>
            </a:extLst>
          </p:cNvPr>
          <p:cNvSpPr txBox="1"/>
          <p:nvPr/>
        </p:nvSpPr>
        <p:spPr>
          <a:xfrm>
            <a:off x="653216" y="3773939"/>
            <a:ext cx="8262084" cy="1477328"/>
          </a:xfrm>
          <a:prstGeom prst="rect">
            <a:avLst/>
          </a:prstGeom>
          <a:noFill/>
        </p:spPr>
        <p:txBody>
          <a:bodyPr wrap="square">
            <a:spAutoFit/>
          </a:bodyPr>
          <a:lstStyle/>
          <a:p>
            <a:pPr marL="285750" indent="-285750">
              <a:buFont typeface="Arial" panose="020B0604020202020204" pitchFamily="34" charset="0"/>
              <a:buChar char="•"/>
              <a:defRPr sz="1800"/>
            </a:pPr>
            <a:r>
              <a:rPr lang="en-US" dirty="0"/>
              <a:t>2022 Regulations  : Pre-determined B-BBEE Level scoring was removed for the Price and Preference points scoring system - 90/10 or 80/20</a:t>
            </a:r>
          </a:p>
          <a:p>
            <a:pPr marL="285750" indent="-285750">
              <a:buFont typeface="Arial" panose="020B0604020202020204" pitchFamily="34" charset="0"/>
              <a:buChar char="•"/>
              <a:defRPr sz="1800"/>
            </a:pPr>
            <a:endParaRPr lang="en-US" dirty="0"/>
          </a:p>
          <a:p>
            <a:pPr marL="285750" indent="-285750">
              <a:buFont typeface="Arial" panose="020B0604020202020204" pitchFamily="34" charset="0"/>
              <a:buChar char="•"/>
              <a:defRPr sz="1800"/>
            </a:pPr>
            <a:r>
              <a:rPr lang="en-US" dirty="0"/>
              <a:t>Preference points to be allocated for HDI Equity Ownership and compliance to specific goal/s i.e., Promotion of South African owned enterprises</a:t>
            </a:r>
          </a:p>
        </p:txBody>
      </p:sp>
      <p:pic>
        <p:nvPicPr>
          <p:cNvPr id="4" name="Picture 3">
            <a:extLst>
              <a:ext uri="{FF2B5EF4-FFF2-40B4-BE49-F238E27FC236}">
                <a16:creationId xmlns:a16="http://schemas.microsoft.com/office/drawing/2014/main" id="{C3073486-BDCB-2253-4ED9-4DDD099C07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6226063" y="1645471"/>
            <a:ext cx="2689237" cy="1600736"/>
          </a:xfrm>
          <a:prstGeom prst="rect">
            <a:avLst/>
          </a:prstGeom>
          <a:ln w="57150">
            <a:solidFill>
              <a:schemeClr val="tx2">
                <a:lumMod val="40000"/>
                <a:lumOff val="60000"/>
              </a:schemeClr>
            </a:solidFill>
          </a:ln>
        </p:spPr>
      </p:pic>
    </p:spTree>
    <p:extLst>
      <p:ext uri="{BB962C8B-B14F-4D97-AF65-F5344CB8AC3E}">
        <p14:creationId xmlns:p14="http://schemas.microsoft.com/office/powerpoint/2010/main" val="4170378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6A20-1B8D-003B-F3B8-6AE88C2DB7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A55E12-C9A7-CAC7-A931-B20331F7584C}"/>
              </a:ext>
            </a:extLst>
          </p:cNvPr>
          <p:cNvSpPr/>
          <p:nvPr/>
        </p:nvSpPr>
        <p:spPr>
          <a:xfrm>
            <a:off x="336004" y="3933056"/>
            <a:ext cx="8268444" cy="18722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5" name="TextBox 4">
            <a:extLst>
              <a:ext uri="{FF2B5EF4-FFF2-40B4-BE49-F238E27FC236}">
                <a16:creationId xmlns:a16="http://schemas.microsoft.com/office/drawing/2014/main" id="{B4550466-14F6-09CE-EBD0-A809D139813C}"/>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Interpretation of 2022 Regulations </a:t>
            </a:r>
          </a:p>
        </p:txBody>
      </p:sp>
      <p:sp>
        <p:nvSpPr>
          <p:cNvPr id="4" name="Content Placeholder 2">
            <a:extLst>
              <a:ext uri="{FF2B5EF4-FFF2-40B4-BE49-F238E27FC236}">
                <a16:creationId xmlns:a16="http://schemas.microsoft.com/office/drawing/2014/main" id="{290810E6-257D-41B6-54BF-1D4336733E26}"/>
              </a:ext>
            </a:extLst>
          </p:cNvPr>
          <p:cNvSpPr txBox="1">
            <a:spLocks/>
          </p:cNvSpPr>
          <p:nvPr/>
        </p:nvSpPr>
        <p:spPr>
          <a:xfrm>
            <a:off x="395536" y="1326468"/>
            <a:ext cx="8579296" cy="4478796"/>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dirty="0"/>
              <a:t>Organs of State may select preference points allocations and select own specific goal/s within the framework of the Regulations when:</a:t>
            </a:r>
          </a:p>
          <a:p>
            <a:pPr marL="0" indent="0" algn="ctr">
              <a:buNone/>
            </a:pPr>
            <a:r>
              <a:rPr lang="en-ZA" i="1" dirty="0">
                <a:cs typeface="Arial" pitchFamily="34" charset="0"/>
              </a:rPr>
              <a:t>“contracting with persons, or categories of persons, </a:t>
            </a:r>
          </a:p>
          <a:p>
            <a:pPr marL="0" indent="0" algn="ctr">
              <a:buNone/>
            </a:pPr>
            <a:r>
              <a:rPr lang="en-ZA" i="1" dirty="0">
                <a:cs typeface="Arial" pitchFamily="34" charset="0"/>
              </a:rPr>
              <a:t>historically disadvantaged by unfair discrimination </a:t>
            </a:r>
          </a:p>
          <a:p>
            <a:pPr marL="0" indent="0" algn="ctr">
              <a:buNone/>
            </a:pPr>
            <a:r>
              <a:rPr lang="en-ZA" i="1" dirty="0">
                <a:cs typeface="Arial" pitchFamily="34" charset="0"/>
              </a:rPr>
              <a:t>on the basis of race, gender and disability “</a:t>
            </a:r>
          </a:p>
          <a:p>
            <a:pPr marL="0" indent="0">
              <a:buNone/>
            </a:pPr>
            <a:endParaRPr lang="en-US" sz="1050" dirty="0"/>
          </a:p>
          <a:p>
            <a:pPr marL="0" indent="0">
              <a:buNone/>
            </a:pPr>
            <a:r>
              <a:rPr lang="en-US" dirty="0"/>
              <a:t>The NDoH specific goal was introduced through a formal BEC process</a:t>
            </a:r>
          </a:p>
          <a:p>
            <a:pPr marL="742950" lvl="2" indent="-342900"/>
            <a:r>
              <a:rPr lang="en-US" sz="1800" dirty="0"/>
              <a:t>Goal : </a:t>
            </a:r>
            <a:r>
              <a:rPr lang="en-US" sz="1800" i="1" dirty="0"/>
              <a:t>“Promotion of South African owned enterprises”</a:t>
            </a:r>
            <a:r>
              <a:rPr lang="en-US" sz="1800" dirty="0"/>
              <a:t> </a:t>
            </a:r>
          </a:p>
          <a:p>
            <a:pPr marL="0" indent="0">
              <a:buNone/>
            </a:pPr>
            <a:endParaRPr lang="en-US" sz="1050" dirty="0"/>
          </a:p>
          <a:p>
            <a:pPr marL="0" indent="0">
              <a:buNone/>
            </a:pPr>
            <a:r>
              <a:rPr lang="en-US" dirty="0">
                <a:solidFill>
                  <a:schemeClr val="bg1"/>
                </a:solidFill>
              </a:rPr>
              <a:t>This tender</a:t>
            </a:r>
          </a:p>
          <a:p>
            <a:r>
              <a:rPr lang="en-US" dirty="0">
                <a:solidFill>
                  <a:schemeClr val="bg1"/>
                </a:solidFill>
              </a:rPr>
              <a:t>Price and Preference points  : 90/10 </a:t>
            </a:r>
          </a:p>
          <a:p>
            <a:r>
              <a:rPr lang="en-US" dirty="0">
                <a:solidFill>
                  <a:schemeClr val="bg1"/>
                </a:solidFill>
              </a:rPr>
              <a:t>Points allocated for HDI equity ownership and South African ownership in bidding enterprise (supported by individual share certificates).</a:t>
            </a:r>
          </a:p>
          <a:p>
            <a:r>
              <a:rPr lang="en-US" dirty="0">
                <a:solidFill>
                  <a:schemeClr val="bg1"/>
                </a:solidFill>
              </a:rPr>
              <a:t>B-BBEE certificate not required - not used as a measurement tool</a:t>
            </a:r>
          </a:p>
          <a:p>
            <a:pPr marL="0" indent="0">
              <a:buNone/>
            </a:pPr>
            <a:endParaRPr lang="en-US" b="1" dirty="0"/>
          </a:p>
          <a:p>
            <a:endParaRPr lang="en-US" dirty="0"/>
          </a:p>
          <a:p>
            <a:pPr marL="742950" lvl="2" indent="-342900"/>
            <a:endParaRPr lang="en-ZA" dirty="0"/>
          </a:p>
        </p:txBody>
      </p:sp>
    </p:spTree>
    <p:extLst>
      <p:ext uri="{BB962C8B-B14F-4D97-AF65-F5344CB8AC3E}">
        <p14:creationId xmlns:p14="http://schemas.microsoft.com/office/powerpoint/2010/main" val="347088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5027017"/>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Seven documents </a:t>
            </a:r>
            <a:r>
              <a:rPr lang="en-ZA" dirty="0">
                <a:latin typeface="Arial" pitchFamily="34" charset="0"/>
                <a:cs typeface="Arial" pitchFamily="34" charset="0"/>
              </a:rPr>
              <a:t>must be downloaded per tender and saved: </a:t>
            </a:r>
          </a:p>
          <a:p>
            <a:pPr lvl="2" indent="-457200">
              <a:lnSpc>
                <a:spcPct val="150000"/>
              </a:lnSpc>
              <a:buAutoNum type="arabicParenR"/>
              <a:defRPr/>
            </a:pPr>
            <a:r>
              <a:rPr lang="en-ZA" dirty="0">
                <a:latin typeface="Arial" pitchFamily="34" charset="0"/>
                <a:cs typeface="Arial" pitchFamily="34" charset="0"/>
              </a:rPr>
              <a:t>Bid pack</a:t>
            </a:r>
          </a:p>
          <a:p>
            <a:pPr lvl="2" indent="-457200">
              <a:lnSpc>
                <a:spcPct val="150000"/>
              </a:lnSpc>
              <a:defRPr/>
            </a:pPr>
            <a:r>
              <a:rPr lang="en-ZA" dirty="0">
                <a:latin typeface="Arial" pitchFamily="34" charset="0"/>
                <a:cs typeface="Arial" pitchFamily="34" charset="0"/>
              </a:rPr>
              <a:t>2)    Bid Response Document (Excel)</a:t>
            </a:r>
          </a:p>
          <a:p>
            <a:pPr lvl="2" indent="-457200">
              <a:lnSpc>
                <a:spcPct val="150000"/>
              </a:lnSpc>
              <a:buAutoNum type="arabicParenR" startAt="3"/>
              <a:defRPr/>
            </a:pPr>
            <a:r>
              <a:rPr lang="en-ZA" dirty="0">
                <a:latin typeface="Arial" pitchFamily="34" charset="0"/>
                <a:cs typeface="Arial" pitchFamily="34" charset="0"/>
              </a:rPr>
              <a:t>Annexure A – Checklist (Excel)</a:t>
            </a:r>
          </a:p>
          <a:p>
            <a:pPr lvl="2" indent="-457200">
              <a:lnSpc>
                <a:spcPct val="150000"/>
              </a:lnSpc>
              <a:buAutoNum type="arabicParenR" startAt="3"/>
              <a:defRPr/>
            </a:pPr>
            <a:r>
              <a:rPr lang="en-ZA" dirty="0">
                <a:latin typeface="Arial" pitchFamily="34" charset="0"/>
                <a:cs typeface="Arial" pitchFamily="34" charset="0"/>
              </a:rPr>
              <a:t>Annexure B – Invoice requirements</a:t>
            </a:r>
          </a:p>
          <a:p>
            <a:pPr lvl="2" indent="-457200">
              <a:lnSpc>
                <a:spcPct val="150000"/>
              </a:lnSpc>
              <a:buAutoNum type="arabicParenR" startAt="3"/>
              <a:defRPr/>
            </a:pPr>
            <a:r>
              <a:rPr lang="en-ZA" dirty="0">
                <a:latin typeface="Arial" pitchFamily="34" charset="0"/>
                <a:cs typeface="Arial" pitchFamily="34" charset="0"/>
              </a:rPr>
              <a:t>PBD4.1 – Bidders’ Contact Details (Excel)</a:t>
            </a:r>
          </a:p>
          <a:p>
            <a:pPr marL="800100" lvl="2" indent="-342900">
              <a:lnSpc>
                <a:spcPct val="150000"/>
              </a:lnSpc>
              <a:buAutoNum type="arabicParenR" startAt="6"/>
              <a:defRPr/>
            </a:pPr>
            <a:r>
              <a:rPr lang="en-ZA" dirty="0">
                <a:latin typeface="Arial" pitchFamily="34" charset="0"/>
                <a:cs typeface="Arial" pitchFamily="34" charset="0"/>
              </a:rPr>
              <a:t>  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(Excel)</a:t>
            </a:r>
          </a:p>
          <a:p>
            <a:pPr marL="800100" lvl="2" indent="-342900">
              <a:lnSpc>
                <a:spcPct val="150000"/>
              </a:lnSpc>
              <a:buAutoNum type="arabicParenR" startAt="6"/>
              <a:defRPr/>
            </a:pPr>
            <a:r>
              <a:rPr lang="en-ZA" dirty="0">
                <a:latin typeface="Arial" pitchFamily="34" charset="0"/>
                <a:cs typeface="Arial" pitchFamily="34" charset="0"/>
              </a:rPr>
              <a:t>  PBD9.2 </a:t>
            </a:r>
            <a:r>
              <a:rPr lang="en-GB" dirty="0">
                <a:latin typeface="Arial" pitchFamily="34" charset="0"/>
                <a:cs typeface="Arial" pitchFamily="34" charset="0"/>
              </a:rPr>
              <a:t>Directors Categorisation </a:t>
            </a:r>
            <a:r>
              <a:rPr lang="en-GB" dirty="0" err="1">
                <a:latin typeface="Arial" pitchFamily="34" charset="0"/>
                <a:cs typeface="Arial" pitchFamily="34" charset="0"/>
              </a:rPr>
              <a:t>Profile_JV_Consortium_Partnership</a:t>
            </a:r>
            <a:r>
              <a:rPr lang="en-GB" dirty="0">
                <a:latin typeface="Arial" pitchFamily="34" charset="0"/>
                <a:cs typeface="Arial" pitchFamily="34" charset="0"/>
              </a:rPr>
              <a:t> (Excel)</a:t>
            </a:r>
            <a:endParaRPr lang="en-ZA" dirty="0">
              <a:latin typeface="Arial" pitchFamily="34" charset="0"/>
              <a:cs typeface="Arial" pitchFamily="34" charset="0"/>
            </a:endParaRPr>
          </a:p>
          <a:p>
            <a:pPr marL="457200" lvl="2">
              <a:lnSpc>
                <a:spcPct val="150000"/>
              </a:lnSpc>
              <a:defRPr/>
            </a:pPr>
            <a:r>
              <a:rPr lang="en-ZA" dirty="0">
                <a:latin typeface="Arial" pitchFamily="34" charset="0"/>
                <a:cs typeface="Arial" pitchFamily="34" charset="0"/>
              </a:rPr>
              <a:t>All Excel documents provided must be completed in excel and additionally be submitted as Set 3 in excel.</a:t>
            </a:r>
          </a:p>
          <a:p>
            <a:pPr marL="457200" lvl="2" algn="ctr">
              <a:lnSpc>
                <a:spcPct val="150000"/>
              </a:lnSpc>
              <a:defRPr/>
            </a:pPr>
            <a:r>
              <a:rPr lang="en-ZA" sz="1600"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sz="16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3437-CA09-08A1-DA66-9E128D344A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7F65BC-4564-14DF-8335-5AAA4D818EBF}"/>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Points Allocation – SBD6.1</a:t>
            </a:r>
          </a:p>
        </p:txBody>
      </p:sp>
      <p:sp>
        <p:nvSpPr>
          <p:cNvPr id="8" name="Rectangle: Rounded Corners 7">
            <a:extLst>
              <a:ext uri="{FF2B5EF4-FFF2-40B4-BE49-F238E27FC236}">
                <a16:creationId xmlns:a16="http://schemas.microsoft.com/office/drawing/2014/main" id="{C2C0FEC4-D59E-4B34-9BFE-313D7E1942A8}"/>
              </a:ext>
            </a:extLst>
          </p:cNvPr>
          <p:cNvSpPr/>
          <p:nvPr/>
        </p:nvSpPr>
        <p:spPr>
          <a:xfrm>
            <a:off x="0" y="1433155"/>
            <a:ext cx="7920880"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ADBC7FDD-47EC-112F-0793-845B4C4CAA3E}"/>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AMD Mandate : SCM Circular 10 of 2022-2023 NDoH Implementation – 1 Feb 2023 </a:t>
            </a:r>
          </a:p>
        </p:txBody>
      </p:sp>
      <p:grpSp>
        <p:nvGrpSpPr>
          <p:cNvPr id="19" name="Group 18">
            <a:extLst>
              <a:ext uri="{FF2B5EF4-FFF2-40B4-BE49-F238E27FC236}">
                <a16:creationId xmlns:a16="http://schemas.microsoft.com/office/drawing/2014/main" id="{F40145E9-A34D-61A8-E0AB-2066066F6737}"/>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5F3CC2FD-8763-4274-2F36-A9FF22650540}"/>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5C4B84FD-4ECE-1F4E-676D-144D001D3992}"/>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4D998DB8-448D-E659-C739-5B6EAFAE3918}"/>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D4DF6954-4B27-9897-6E8A-D0D9C09ABC87}"/>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4235B48B-268B-65A4-32DF-AB30CC97028B}"/>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42D043DA-4856-F75B-F2D1-05680C1162CB}"/>
                  </a:ext>
                </a:extLst>
              </p:cNvPr>
              <p:cNvSpPr txBox="1"/>
              <p:nvPr/>
            </p:nvSpPr>
            <p:spPr>
              <a:xfrm>
                <a:off x="1043608" y="5150300"/>
                <a:ext cx="3832477" cy="276999"/>
              </a:xfrm>
              <a:prstGeom prst="rect">
                <a:avLst/>
              </a:prstGeom>
              <a:noFill/>
            </p:spPr>
            <p:txBody>
              <a:bodyPr wrap="none" rtlCol="0">
                <a:spAutoFit/>
              </a:bodyPr>
              <a:lstStyle/>
              <a:p>
                <a:r>
                  <a:rPr lang="en-US" sz="1200" dirty="0">
                    <a:solidFill>
                      <a:schemeClr val="tx1">
                        <a:lumMod val="65000"/>
                        <a:lumOff val="35000"/>
                      </a:schemeClr>
                    </a:solidFill>
                    <a:latin typeface="Aptos SemiBold" panose="020B0004020202020204" pitchFamily="34" charset="0"/>
                    <a:cs typeface="Arial" panose="020B0604020202020204" pitchFamily="34" charset="0"/>
                  </a:rPr>
                  <a:t>Specific Goal : </a:t>
                </a:r>
                <a:r>
                  <a:rPr lang="en-US" sz="1200" dirty="0">
                    <a:solidFill>
                      <a:schemeClr val="tx1">
                        <a:lumMod val="65000"/>
                        <a:lumOff val="35000"/>
                      </a:schemeClr>
                    </a:solidFill>
                    <a:latin typeface="Aptos SemiBold" panose="020B0004020202020204" pitchFamily="34" charset="0"/>
                  </a:rPr>
                  <a:t>Promotion of South African owned enterprises</a:t>
                </a:r>
                <a:endParaRPr lang="en-ZA" sz="1200" dirty="0">
                  <a:solidFill>
                    <a:schemeClr val="tx1">
                      <a:lumMod val="65000"/>
                      <a:lumOff val="35000"/>
                    </a:schemeClr>
                  </a:solidFill>
                  <a:latin typeface="Aptos SemiBold" panose="020B00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F6C2D676-B02C-5CB5-6FE6-FF44C2E95499}"/>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pic>
        <p:nvPicPr>
          <p:cNvPr id="10" name="Picture 9">
            <a:extLst>
              <a:ext uri="{FF2B5EF4-FFF2-40B4-BE49-F238E27FC236}">
                <a16:creationId xmlns:a16="http://schemas.microsoft.com/office/drawing/2014/main" id="{7858BFFB-D1FE-0A51-EF71-DCFC9F05A6A2}"/>
              </a:ext>
            </a:extLst>
          </p:cNvPr>
          <p:cNvPicPr>
            <a:picLocks noChangeAspect="1"/>
          </p:cNvPicPr>
          <p:nvPr/>
        </p:nvPicPr>
        <p:blipFill>
          <a:blip r:embed="rId3"/>
          <a:srcRect l="35213" t="53845" r="34862" b="20577"/>
          <a:stretch/>
        </p:blipFill>
        <p:spPr>
          <a:xfrm>
            <a:off x="6020134" y="1508763"/>
            <a:ext cx="2969773" cy="1584176"/>
          </a:xfrm>
          <a:prstGeom prst="rect">
            <a:avLst/>
          </a:prstGeom>
        </p:spPr>
      </p:pic>
      <p:sp>
        <p:nvSpPr>
          <p:cNvPr id="21" name="TextBox 20">
            <a:extLst>
              <a:ext uri="{FF2B5EF4-FFF2-40B4-BE49-F238E27FC236}">
                <a16:creationId xmlns:a16="http://schemas.microsoft.com/office/drawing/2014/main" id="{37912CBA-C207-9EAC-7C80-552081531446}"/>
              </a:ext>
            </a:extLst>
          </p:cNvPr>
          <p:cNvSpPr txBox="1"/>
          <p:nvPr/>
        </p:nvSpPr>
        <p:spPr>
          <a:xfrm>
            <a:off x="869532" y="1703362"/>
            <a:ext cx="4508670" cy="830997"/>
          </a:xfrm>
          <a:prstGeom prst="rect">
            <a:avLst/>
          </a:prstGeom>
          <a:noFill/>
        </p:spPr>
        <p:txBody>
          <a:bodyPr wrap="none" rtlCol="0">
            <a:spAutoFit/>
          </a:bodyPr>
          <a:lstStyle/>
          <a:p>
            <a:r>
              <a:rPr lang="en-ZA" sz="1600" i="1" dirty="0">
                <a:cs typeface="Arial" pitchFamily="34" charset="0"/>
              </a:rPr>
              <a:t>“contracting with persons, or categories of persons, </a:t>
            </a:r>
          </a:p>
          <a:p>
            <a:r>
              <a:rPr lang="en-ZA" sz="1600" i="1" dirty="0">
                <a:cs typeface="Arial" pitchFamily="34" charset="0"/>
              </a:rPr>
              <a:t>historically disadvantaged by unfair discrimination </a:t>
            </a:r>
          </a:p>
          <a:p>
            <a:r>
              <a:rPr lang="en-ZA" sz="1600" i="1" dirty="0">
                <a:cs typeface="Arial" pitchFamily="34" charset="0"/>
              </a:rPr>
              <a:t>on the basis of race, gender and disability “</a:t>
            </a:r>
          </a:p>
        </p:txBody>
      </p:sp>
    </p:spTree>
    <p:extLst>
      <p:ext uri="{BB962C8B-B14F-4D97-AF65-F5344CB8AC3E}">
        <p14:creationId xmlns:p14="http://schemas.microsoft.com/office/powerpoint/2010/main" val="256350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DE4B-B206-05A9-6429-318F9BE33A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069678-54A3-E1E7-A436-E2926A62935A}"/>
              </a:ext>
            </a:extLst>
          </p:cNvPr>
          <p:cNvPicPr>
            <a:picLocks noChangeAspect="1"/>
          </p:cNvPicPr>
          <p:nvPr/>
        </p:nvPicPr>
        <p:blipFill rotWithShape="1">
          <a:blip r:embed="rId2"/>
          <a:srcRect l="16926" t="36000" r="47637" b="31685"/>
          <a:stretch/>
        </p:blipFill>
        <p:spPr>
          <a:xfrm>
            <a:off x="648678" y="2348880"/>
            <a:ext cx="6345408" cy="2433958"/>
          </a:xfrm>
          <a:prstGeom prst="rect">
            <a:avLst/>
          </a:prstGeom>
        </p:spPr>
      </p:pic>
      <p:sp>
        <p:nvSpPr>
          <p:cNvPr id="9" name="TextBox 8">
            <a:extLst>
              <a:ext uri="{FF2B5EF4-FFF2-40B4-BE49-F238E27FC236}">
                <a16:creationId xmlns:a16="http://schemas.microsoft.com/office/drawing/2014/main" id="{A6742453-0C6C-3678-5170-A008890B1F47}"/>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400" b="0" dirty="0">
                <a:ea typeface="+mn-ea"/>
                <a:cs typeface="+mn-cs"/>
              </a:rPr>
              <a:t>SBD 6.1  Claim Document</a:t>
            </a:r>
          </a:p>
        </p:txBody>
      </p:sp>
      <p:sp>
        <p:nvSpPr>
          <p:cNvPr id="2" name="Rectangle 1">
            <a:extLst>
              <a:ext uri="{FF2B5EF4-FFF2-40B4-BE49-F238E27FC236}">
                <a16:creationId xmlns:a16="http://schemas.microsoft.com/office/drawing/2014/main" id="{1A8A13FA-CF0D-F6BD-A32A-8C44E0B1A8B1}"/>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Arial" panose="020B0604020202020204" pitchFamily="34" charset="0"/>
              </a:rPr>
              <a:t>        % </a:t>
            </a:r>
            <a:r>
              <a:rPr lang="en-US" sz="2000" b="0" i="0" u="none" strike="noStrike" baseline="0" dirty="0">
                <a:solidFill>
                  <a:schemeClr val="bg1"/>
                </a:solidFill>
                <a:latin typeface="Arial" panose="020B0604020202020204" pitchFamily="34" charset="0"/>
              </a:rPr>
              <a:t>Ownership = </a:t>
            </a:r>
            <a:r>
              <a:rPr lang="en-US" sz="2000" dirty="0">
                <a:solidFill>
                  <a:schemeClr val="bg1"/>
                </a:solidFill>
                <a:latin typeface="Arial" panose="020B0604020202020204" pitchFamily="34" charset="0"/>
              </a:rPr>
              <a:t>% of Point available </a:t>
            </a:r>
            <a:endParaRPr lang="en-US" sz="2000" b="0" i="0" u="none" strike="noStrike" baseline="0" dirty="0">
              <a:solidFill>
                <a:schemeClr val="bg1"/>
              </a:solidFill>
              <a:latin typeface="Arial" panose="020B0604020202020204" pitchFamily="34" charset="0"/>
            </a:endParaRPr>
          </a:p>
        </p:txBody>
      </p:sp>
      <p:sp>
        <p:nvSpPr>
          <p:cNvPr id="30" name="TextBox 29">
            <a:extLst>
              <a:ext uri="{FF2B5EF4-FFF2-40B4-BE49-F238E27FC236}">
                <a16:creationId xmlns:a16="http://schemas.microsoft.com/office/drawing/2014/main" id="{D87D4F08-B1E3-9AF8-C71B-CD2F953462F5}"/>
              </a:ext>
            </a:extLst>
          </p:cNvPr>
          <p:cNvSpPr txBox="1"/>
          <p:nvPr/>
        </p:nvSpPr>
        <p:spPr>
          <a:xfrm>
            <a:off x="1763688" y="1455167"/>
            <a:ext cx="6002082" cy="923330"/>
          </a:xfrm>
          <a:prstGeom prst="rect">
            <a:avLst/>
          </a:prstGeom>
          <a:noFill/>
        </p:spPr>
        <p:txBody>
          <a:bodyPr wrap="square" rtlCol="0">
            <a:spAutoFit/>
          </a:bodyPr>
          <a:lstStyle/>
          <a:p>
            <a:r>
              <a:rPr lang="en-ZA" dirty="0">
                <a:cs typeface="Arial" pitchFamily="34" charset="0"/>
              </a:rPr>
              <a:t>Criteria : HDI / any SA female / any SA person with a disability </a:t>
            </a:r>
          </a:p>
          <a:p>
            <a:r>
              <a:rPr lang="en-ZA" dirty="0">
                <a:cs typeface="Arial" pitchFamily="34" charset="0"/>
              </a:rPr>
              <a:t>(ownership supported by share certificate in the name of the individual)</a:t>
            </a:r>
          </a:p>
        </p:txBody>
      </p:sp>
      <p:cxnSp>
        <p:nvCxnSpPr>
          <p:cNvPr id="32" name="Straight Arrow Connector 31">
            <a:extLst>
              <a:ext uri="{FF2B5EF4-FFF2-40B4-BE49-F238E27FC236}">
                <a16:creationId xmlns:a16="http://schemas.microsoft.com/office/drawing/2014/main" id="{C7D9BD69-173D-2DA8-D45E-EBD5A8849141}"/>
              </a:ext>
            </a:extLst>
          </p:cNvPr>
          <p:cNvCxnSpPr/>
          <p:nvPr/>
        </p:nvCxnSpPr>
        <p:spPr>
          <a:xfrm>
            <a:off x="2123728" y="4581128"/>
            <a:ext cx="432048"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EBF8B6BB-B39A-9DA8-7E26-BD56939B3A6A}"/>
              </a:ext>
            </a:extLst>
          </p:cNvPr>
          <p:cNvSpPr/>
          <p:nvPr/>
        </p:nvSpPr>
        <p:spPr>
          <a:xfrm>
            <a:off x="2051720" y="3140968"/>
            <a:ext cx="216024" cy="100811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4" name="TextBox 33">
            <a:extLst>
              <a:ext uri="{FF2B5EF4-FFF2-40B4-BE49-F238E27FC236}">
                <a16:creationId xmlns:a16="http://schemas.microsoft.com/office/drawing/2014/main" id="{407A5DD2-263A-9F71-2BBE-0B275FA47B41}"/>
              </a:ext>
            </a:extLst>
          </p:cNvPr>
          <p:cNvSpPr txBox="1"/>
          <p:nvPr/>
        </p:nvSpPr>
        <p:spPr>
          <a:xfrm>
            <a:off x="2420144" y="5093568"/>
            <a:ext cx="6002082" cy="646331"/>
          </a:xfrm>
          <a:prstGeom prst="rect">
            <a:avLst/>
          </a:prstGeom>
          <a:noFill/>
        </p:spPr>
        <p:txBody>
          <a:bodyPr wrap="square" rtlCol="0">
            <a:spAutoFit/>
          </a:bodyPr>
          <a:lstStyle/>
          <a:p>
            <a:r>
              <a:rPr lang="en-ZA" dirty="0">
                <a:cs typeface="Arial" pitchFamily="34" charset="0"/>
              </a:rPr>
              <a:t>Criteria : South African with ownership in bidding enterprise </a:t>
            </a:r>
          </a:p>
          <a:p>
            <a:r>
              <a:rPr lang="en-ZA" dirty="0">
                <a:cs typeface="Arial" pitchFamily="34" charset="0"/>
              </a:rPr>
              <a:t>(supported by share certificate in the name of the individual)</a:t>
            </a:r>
          </a:p>
        </p:txBody>
      </p:sp>
      <p:cxnSp>
        <p:nvCxnSpPr>
          <p:cNvPr id="36" name="Straight Arrow Connector 35">
            <a:extLst>
              <a:ext uri="{FF2B5EF4-FFF2-40B4-BE49-F238E27FC236}">
                <a16:creationId xmlns:a16="http://schemas.microsoft.com/office/drawing/2014/main" id="{C04AE873-9DC9-03A9-74B0-AEDE5C15DCDF}"/>
              </a:ext>
            </a:extLst>
          </p:cNvPr>
          <p:cNvCxnSpPr>
            <a:stCxn id="33" idx="1"/>
          </p:cNvCxnSpPr>
          <p:nvPr/>
        </p:nvCxnSpPr>
        <p:spPr>
          <a:xfrm flipV="1">
            <a:off x="2267744" y="2060848"/>
            <a:ext cx="864096" cy="15841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1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B866-F59A-6661-3842-E8BFD25F7AD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2A5CA8-9C0B-D356-4FCE-E664473275D6}"/>
              </a:ext>
            </a:extLst>
          </p:cNvPr>
          <p:cNvSpPr txBox="1"/>
          <p:nvPr/>
        </p:nvSpPr>
        <p:spPr>
          <a:xfrm>
            <a:off x="18295" y="-94526"/>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How to claim for HDI &amp; RDP (ownership)</a:t>
            </a:r>
          </a:p>
        </p:txBody>
      </p:sp>
      <p:sp>
        <p:nvSpPr>
          <p:cNvPr id="8" name="Rectangle: Rounded Corners 7">
            <a:extLst>
              <a:ext uri="{FF2B5EF4-FFF2-40B4-BE49-F238E27FC236}">
                <a16:creationId xmlns:a16="http://schemas.microsoft.com/office/drawing/2014/main" id="{5D10212F-D62A-959D-7B39-5A345C863AC9}"/>
              </a:ext>
            </a:extLst>
          </p:cNvPr>
          <p:cNvSpPr/>
          <p:nvPr/>
        </p:nvSpPr>
        <p:spPr>
          <a:xfrm>
            <a:off x="0" y="1433155"/>
            <a:ext cx="9180512"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4C64109F-598C-1D6A-33EC-BE19C6792754}"/>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Ownership held by HDI (No 1, 2, 3)  = % of Point available (4, 2, 2)</a:t>
            </a:r>
          </a:p>
        </p:txBody>
      </p:sp>
      <p:grpSp>
        <p:nvGrpSpPr>
          <p:cNvPr id="19" name="Group 18">
            <a:extLst>
              <a:ext uri="{FF2B5EF4-FFF2-40B4-BE49-F238E27FC236}">
                <a16:creationId xmlns:a16="http://schemas.microsoft.com/office/drawing/2014/main" id="{84E58A9D-4E7F-3785-E6CD-A97DB2E3FE36}"/>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1221FED6-73F7-AC85-1E05-8DFB022B6981}"/>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D0C4FEF0-62F7-C9F9-DA41-7CBBAF31C2AA}"/>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77A16650-A655-ED5C-DBB2-F41E91E458CF}"/>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9F2A78B2-F641-595B-2489-4259EA19173C}"/>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5B0A08E3-5691-E139-B7C9-59F69994FB06}"/>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CDF24BF2-B91D-15FC-E112-69CE6A5F6741}"/>
                  </a:ext>
                </a:extLst>
              </p:cNvPr>
              <p:cNvSpPr txBox="1"/>
              <p:nvPr/>
            </p:nvSpPr>
            <p:spPr>
              <a:xfrm>
                <a:off x="1043608" y="5150300"/>
                <a:ext cx="89756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Specific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82BE2A3A-32DE-887B-9A47-D1FB93C56DA3}"/>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sp>
        <p:nvSpPr>
          <p:cNvPr id="21" name="TextBox 20">
            <a:extLst>
              <a:ext uri="{FF2B5EF4-FFF2-40B4-BE49-F238E27FC236}">
                <a16:creationId xmlns:a16="http://schemas.microsoft.com/office/drawing/2014/main" id="{208F7310-CDBA-4670-A7E5-477430E2213B}"/>
              </a:ext>
            </a:extLst>
          </p:cNvPr>
          <p:cNvSpPr txBox="1"/>
          <p:nvPr/>
        </p:nvSpPr>
        <p:spPr>
          <a:xfrm>
            <a:off x="1331640" y="1664723"/>
            <a:ext cx="6002082" cy="1354217"/>
          </a:xfrm>
          <a:prstGeom prst="rect">
            <a:avLst/>
          </a:prstGeom>
          <a:noFill/>
        </p:spPr>
        <p:txBody>
          <a:bodyPr wrap="square" rtlCol="0">
            <a:spAutoFit/>
          </a:bodyPr>
          <a:lstStyle/>
          <a:p>
            <a:r>
              <a:rPr lang="en-ZA" dirty="0">
                <a:cs typeface="Arial" pitchFamily="34" charset="0"/>
              </a:rPr>
              <a:t>Ownership of each qualifying HDI  must be supported by a Share Certificate to translate into Preferential Points</a:t>
            </a:r>
          </a:p>
          <a:p>
            <a:endParaRPr lang="en-ZA" sz="900" dirty="0">
              <a:cs typeface="Arial" pitchFamily="34" charset="0"/>
            </a:endParaRPr>
          </a:p>
          <a:p>
            <a:r>
              <a:rPr lang="en-ZA" dirty="0">
                <a:cs typeface="Arial" pitchFamily="34" charset="0"/>
              </a:rPr>
              <a:t>Criteria : HDI (share certificate owner) born before 1994 / Any SA female / Person with disability </a:t>
            </a:r>
          </a:p>
        </p:txBody>
      </p:sp>
      <p:grpSp>
        <p:nvGrpSpPr>
          <p:cNvPr id="26" name="Group 25">
            <a:extLst>
              <a:ext uri="{FF2B5EF4-FFF2-40B4-BE49-F238E27FC236}">
                <a16:creationId xmlns:a16="http://schemas.microsoft.com/office/drawing/2014/main" id="{4069C4C0-9F32-D534-2607-3E08377AD968}"/>
              </a:ext>
            </a:extLst>
          </p:cNvPr>
          <p:cNvGrpSpPr/>
          <p:nvPr/>
        </p:nvGrpSpPr>
        <p:grpSpPr>
          <a:xfrm>
            <a:off x="228700" y="1433155"/>
            <a:ext cx="3119164" cy="3311240"/>
            <a:chOff x="228700" y="1433155"/>
            <a:chExt cx="3119164" cy="3311240"/>
          </a:xfrm>
        </p:grpSpPr>
        <p:sp>
          <p:nvSpPr>
            <p:cNvPr id="3" name="Rectangle 2">
              <a:extLst>
                <a:ext uri="{FF2B5EF4-FFF2-40B4-BE49-F238E27FC236}">
                  <a16:creationId xmlns:a16="http://schemas.microsoft.com/office/drawing/2014/main" id="{B30F4C36-24DF-E891-C0E6-F99A1F77824F}"/>
                </a:ext>
              </a:extLst>
            </p:cNvPr>
            <p:cNvSpPr/>
            <p:nvPr/>
          </p:nvSpPr>
          <p:spPr>
            <a:xfrm>
              <a:off x="228700" y="3645024"/>
              <a:ext cx="31085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a:extLst>
                <a:ext uri="{FF2B5EF4-FFF2-40B4-BE49-F238E27FC236}">
                  <a16:creationId xmlns:a16="http://schemas.microsoft.com/office/drawing/2014/main" id="{0D927508-8960-8030-DDE7-C01370BED109}"/>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79F406-81F0-0164-051D-EFC5963E9F1E}"/>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8455FF-D259-86D9-FC8B-FD0BCEE1F04A}"/>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66C4EE2-1233-3B4F-BF88-532F1F836A80}"/>
              </a:ext>
            </a:extLst>
          </p:cNvPr>
          <p:cNvGrpSpPr/>
          <p:nvPr/>
        </p:nvGrpSpPr>
        <p:grpSpPr>
          <a:xfrm flipH="1">
            <a:off x="6606661" y="1388656"/>
            <a:ext cx="1537018" cy="3311240"/>
            <a:chOff x="228702" y="1433155"/>
            <a:chExt cx="3119162" cy="3311240"/>
          </a:xfrm>
        </p:grpSpPr>
        <p:sp>
          <p:nvSpPr>
            <p:cNvPr id="28" name="Rectangle 27">
              <a:extLst>
                <a:ext uri="{FF2B5EF4-FFF2-40B4-BE49-F238E27FC236}">
                  <a16:creationId xmlns:a16="http://schemas.microsoft.com/office/drawing/2014/main" id="{4C6DC823-6F11-DBCA-C5D3-887DE8E9FEF2}"/>
                </a:ext>
              </a:extLst>
            </p:cNvPr>
            <p:cNvSpPr/>
            <p:nvPr/>
          </p:nvSpPr>
          <p:spPr>
            <a:xfrm>
              <a:off x="228702" y="3645024"/>
              <a:ext cx="63083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9" name="Straight Connector 28">
              <a:extLst>
                <a:ext uri="{FF2B5EF4-FFF2-40B4-BE49-F238E27FC236}">
                  <a16:creationId xmlns:a16="http://schemas.microsoft.com/office/drawing/2014/main" id="{4A5F3346-A261-2622-8480-2570F4C1506C}"/>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50C848-2CC2-A4B5-2DE9-9E58BB4AD045}"/>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68A4E2-4178-B071-AD61-BB29A69F9819}"/>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3748F3F9-AF25-AD9A-F8DA-E5FC9F543C89}"/>
              </a:ext>
            </a:extLst>
          </p:cNvPr>
          <p:cNvSpPr/>
          <p:nvPr/>
        </p:nvSpPr>
        <p:spPr>
          <a:xfrm>
            <a:off x="752336" y="5235901"/>
            <a:ext cx="1155368" cy="26161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4" name="Straight Arrow Connector 33">
            <a:extLst>
              <a:ext uri="{FF2B5EF4-FFF2-40B4-BE49-F238E27FC236}">
                <a16:creationId xmlns:a16="http://schemas.microsoft.com/office/drawing/2014/main" id="{38F42CDE-470F-3F00-95EA-78545BD1127F}"/>
              </a:ext>
            </a:extLst>
          </p:cNvPr>
          <p:cNvCxnSpPr>
            <a:cxnSpLocks/>
          </p:cNvCxnSpPr>
          <p:nvPr/>
        </p:nvCxnSpPr>
        <p:spPr>
          <a:xfrm>
            <a:off x="1917200" y="5373216"/>
            <a:ext cx="278536"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32DE9AA-AD88-BB73-58C1-3B5758351CC5}"/>
              </a:ext>
            </a:extLst>
          </p:cNvPr>
          <p:cNvSpPr txBox="1"/>
          <p:nvPr/>
        </p:nvSpPr>
        <p:spPr>
          <a:xfrm>
            <a:off x="2140242" y="5194028"/>
            <a:ext cx="6002082" cy="369332"/>
          </a:xfrm>
          <a:prstGeom prst="rect">
            <a:avLst/>
          </a:prstGeom>
          <a:noFill/>
        </p:spPr>
        <p:txBody>
          <a:bodyPr wrap="square" rtlCol="0">
            <a:spAutoFit/>
          </a:bodyPr>
          <a:lstStyle/>
          <a:p>
            <a:r>
              <a:rPr lang="en-ZA" dirty="0">
                <a:cs typeface="Arial" pitchFamily="34" charset="0"/>
              </a:rPr>
              <a:t>Criteria : South African with ownership</a:t>
            </a:r>
          </a:p>
        </p:txBody>
      </p:sp>
    </p:spTree>
    <p:extLst>
      <p:ext uri="{BB962C8B-B14F-4D97-AF65-F5344CB8AC3E}">
        <p14:creationId xmlns:p14="http://schemas.microsoft.com/office/powerpoint/2010/main" val="222647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GB" dirty="0"/>
              <a:t>SBD 6.1  Claim Document - Calculation</a:t>
            </a:r>
          </a:p>
        </p:txBody>
      </p:sp>
      <p:pic>
        <p:nvPicPr>
          <p:cNvPr id="11" name="Picture 10">
            <a:extLst>
              <a:ext uri="{FF2B5EF4-FFF2-40B4-BE49-F238E27FC236}">
                <a16:creationId xmlns:a16="http://schemas.microsoft.com/office/drawing/2014/main" id="{4DD2D4EA-8E62-4BA2-637F-EE6C8903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48" y="1615590"/>
            <a:ext cx="8343561" cy="3901642"/>
          </a:xfrm>
          <a:prstGeom prst="rect">
            <a:avLst/>
          </a:prstGeom>
        </p:spPr>
      </p:pic>
      <p:sp>
        <p:nvSpPr>
          <p:cNvPr id="18" name="Rectangle 17">
            <a:extLst>
              <a:ext uri="{FF2B5EF4-FFF2-40B4-BE49-F238E27FC236}">
                <a16:creationId xmlns:a16="http://schemas.microsoft.com/office/drawing/2014/main" id="{E7A4E4C5-D118-A4C7-094C-0A371E4AB746}"/>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Equity Ownership x Points Available = Points Scored </a:t>
            </a:r>
          </a:p>
        </p:txBody>
      </p:sp>
    </p:spTree>
    <p:extLst>
      <p:ext uri="{BB962C8B-B14F-4D97-AF65-F5344CB8AC3E}">
        <p14:creationId xmlns:p14="http://schemas.microsoft.com/office/powerpoint/2010/main" val="276510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0" y="427817"/>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4"/>
          <a:srcRect l="25276" t="19200" r="60251" b="70026"/>
          <a:stretch/>
        </p:blipFill>
        <p:spPr>
          <a:xfrm>
            <a:off x="5084937" y="2317622"/>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Maximum 90 Points for Bid Price + Maximum 10 Points for HDI &amp; RDP</a:t>
            </a:r>
          </a:p>
        </p:txBody>
      </p:sp>
    </p:spTree>
    <p:extLst>
      <p:ext uri="{BB962C8B-B14F-4D97-AF65-F5344CB8AC3E}">
        <p14:creationId xmlns:p14="http://schemas.microsoft.com/office/powerpoint/2010/main" val="3688437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rcRect l="898" t="3704" r="1988" b="3685"/>
          <a:stretch/>
        </p:blipFill>
        <p:spPr>
          <a:xfrm>
            <a:off x="634214" y="1687017"/>
            <a:ext cx="7623806" cy="3902224"/>
          </a:xfrm>
          <a:prstGeom prst="rect">
            <a:avLst/>
          </a:prstGeom>
        </p:spPr>
      </p:pic>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793135"/>
            <a:ext cx="3016144" cy="1508072"/>
          </a:xfrm>
          <a:prstGeom prst="rect">
            <a:avLst/>
          </a:prstGeom>
        </p:spPr>
      </p:pic>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sp>
        <p:nvSpPr>
          <p:cNvPr id="6" name="Rectangle 5">
            <a:extLst>
              <a:ext uri="{FF2B5EF4-FFF2-40B4-BE49-F238E27FC236}">
                <a16:creationId xmlns:a16="http://schemas.microsoft.com/office/drawing/2014/main" id="{43530BBC-3985-1AEF-873C-9B597ABEF086}"/>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PRICE POINTS COMBINED WITH PREFERENCE POINTS  = BID RANKING POINTS</a:t>
            </a:r>
          </a:p>
        </p:txBody>
      </p:sp>
      <p:sp>
        <p:nvSpPr>
          <p:cNvPr id="8" name="Left Brace 7">
            <a:extLst>
              <a:ext uri="{FF2B5EF4-FFF2-40B4-BE49-F238E27FC236}">
                <a16:creationId xmlns:a16="http://schemas.microsoft.com/office/drawing/2014/main" id="{EF6CB7E6-1A18-3AF6-E21D-966E499ED669}"/>
              </a:ext>
            </a:extLst>
          </p:cNvPr>
          <p:cNvSpPr/>
          <p:nvPr/>
        </p:nvSpPr>
        <p:spPr>
          <a:xfrm>
            <a:off x="934142" y="3946847"/>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a:extLst>
              <a:ext uri="{FF2B5EF4-FFF2-40B4-BE49-F238E27FC236}">
                <a16:creationId xmlns:a16="http://schemas.microsoft.com/office/drawing/2014/main" id="{18BD2AC7-81E4-CF6E-B823-4296DF190F1F}"/>
              </a:ext>
            </a:extLst>
          </p:cNvPr>
          <p:cNvSpPr/>
          <p:nvPr/>
        </p:nvSpPr>
        <p:spPr>
          <a:xfrm>
            <a:off x="899592" y="2276872"/>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val="102790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Other Ownership Claims (SBD 6.1)</a:t>
            </a:r>
          </a:p>
        </p:txBody>
      </p:sp>
      <p:grpSp>
        <p:nvGrpSpPr>
          <p:cNvPr id="8" name="Group 7">
            <a:extLst>
              <a:ext uri="{FF2B5EF4-FFF2-40B4-BE49-F238E27FC236}">
                <a16:creationId xmlns:a16="http://schemas.microsoft.com/office/drawing/2014/main" id="{BD553EA4-30C8-3A9E-649F-7692C387BF21}"/>
              </a:ext>
            </a:extLst>
          </p:cNvPr>
          <p:cNvGrpSpPr/>
          <p:nvPr/>
        </p:nvGrpSpPr>
        <p:grpSpPr>
          <a:xfrm>
            <a:off x="318257" y="1440391"/>
            <a:ext cx="8683328" cy="4447371"/>
            <a:chOff x="318257" y="1440391"/>
            <a:chExt cx="8683328" cy="4447371"/>
          </a:xfrm>
        </p:grpSpPr>
        <p:sp>
          <p:nvSpPr>
            <p:cNvPr id="6" name="Rectangle 5">
              <a:extLst>
                <a:ext uri="{FF2B5EF4-FFF2-40B4-BE49-F238E27FC236}">
                  <a16:creationId xmlns:a16="http://schemas.microsoft.com/office/drawing/2014/main" id="{DAB7A485-036B-B157-73E2-136F5D716437}"/>
                </a:ext>
              </a:extLst>
            </p:cNvPr>
            <p:cNvSpPr/>
            <p:nvPr/>
          </p:nvSpPr>
          <p:spPr>
            <a:xfrm>
              <a:off x="318257" y="1556792"/>
              <a:ext cx="4194503" cy="41159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C399583-D46A-57EC-D437-D6743C9B89B0}"/>
                </a:ext>
              </a:extLst>
            </p:cNvPr>
            <p:cNvSpPr/>
            <p:nvPr/>
          </p:nvSpPr>
          <p:spPr>
            <a:xfrm>
              <a:off x="4572000" y="1556792"/>
              <a:ext cx="4248472" cy="410901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2F21A204-3F84-E390-819A-D83A443AD6FB}"/>
                </a:ext>
              </a:extLst>
            </p:cNvPr>
            <p:cNvSpPr txBox="1"/>
            <p:nvPr/>
          </p:nvSpPr>
          <p:spPr>
            <a:xfrm>
              <a:off x="4537089" y="1440391"/>
              <a:ext cx="4464496" cy="4047262"/>
            </a:xfrm>
            <a:prstGeom prst="rect">
              <a:avLst/>
            </a:prstGeom>
            <a:noFill/>
          </p:spPr>
          <p:txBody>
            <a:bodyPr wrap="square" rtlCol="0">
              <a:spAutoFit/>
            </a:bodyPr>
            <a:lstStyle>
              <a:defPPr>
                <a:defRPr lang="en-US"/>
              </a:defPPr>
              <a:lvl1pPr marL="266700">
                <a:lnSpc>
                  <a:spcPct val="150000"/>
                </a:lnSpc>
                <a:defRPr sz="2000" b="1">
                  <a:solidFill>
                    <a:schemeClr val="bg1"/>
                  </a:solidFill>
                  <a:cs typeface="Arial" pitchFamily="34" charset="0"/>
                </a:defRPr>
              </a:lvl1pPr>
              <a:lvl2pPr marL="266700" lvl="1">
                <a:spcBef>
                  <a:spcPts val="600"/>
                </a:spcBef>
                <a:spcAft>
                  <a:spcPts val="600"/>
                </a:spcAft>
                <a:defRPr>
                  <a:cs typeface="Arial" pitchFamily="34" charset="0"/>
                </a:defRPr>
              </a:lvl2pPr>
            </a:lstStyle>
            <a:p>
              <a:r>
                <a:rPr lang="en-US" dirty="0">
                  <a:solidFill>
                    <a:schemeClr val="tx2"/>
                  </a:solidFill>
                </a:rPr>
                <a:t>Incorporated JV`s</a:t>
              </a:r>
            </a:p>
            <a:p>
              <a:pPr>
                <a:lnSpc>
                  <a:spcPct val="100000"/>
                </a:lnSpc>
                <a:spcBef>
                  <a:spcPts val="600"/>
                </a:spcBef>
                <a:spcAft>
                  <a:spcPts val="600"/>
                </a:spcAft>
              </a:pPr>
              <a:r>
                <a:rPr lang="en-US" sz="1800" b="0" dirty="0">
                  <a:solidFill>
                    <a:schemeClr val="tx1"/>
                  </a:solidFill>
                </a:rPr>
                <a:t>HDI &amp; RDP ownership claim, based on combined equity ownership of qualifying JV owners (proportional to stake in JV).</a:t>
              </a:r>
            </a:p>
            <a:p>
              <a:pPr>
                <a:spcBef>
                  <a:spcPts val="600"/>
                </a:spcBef>
                <a:spcAft>
                  <a:spcPts val="600"/>
                </a:spcAft>
              </a:pPr>
              <a:r>
                <a:rPr lang="en-US" dirty="0">
                  <a:solidFill>
                    <a:schemeClr val="tx2"/>
                  </a:solidFill>
                </a:rPr>
                <a:t>Partnerships &amp; Consortiums </a:t>
              </a:r>
            </a:p>
            <a:p>
              <a:pPr>
                <a:lnSpc>
                  <a:spcPct val="100000"/>
                </a:lnSpc>
                <a:spcBef>
                  <a:spcPts val="600"/>
                </a:spcBef>
                <a:spcAft>
                  <a:spcPts val="600"/>
                </a:spcAft>
              </a:pPr>
              <a:r>
                <a:rPr lang="en-US" sz="1800" b="0" dirty="0">
                  <a:solidFill>
                    <a:schemeClr val="tx1"/>
                  </a:solidFill>
                </a:rPr>
                <a:t>HDI &amp; RDP ownership claim, allowed for qualifying participants, proportional to %  participation/responsibility stipulated in official agreement</a:t>
              </a:r>
            </a:p>
            <a:p>
              <a:pPr>
                <a:lnSpc>
                  <a:spcPct val="100000"/>
                </a:lnSpc>
                <a:spcBef>
                  <a:spcPts val="600"/>
                </a:spcBef>
                <a:spcAft>
                  <a:spcPts val="600"/>
                </a:spcAft>
              </a:pPr>
              <a:r>
                <a:rPr lang="en-US" sz="1800" b="0" dirty="0">
                  <a:solidFill>
                    <a:schemeClr val="tx1"/>
                  </a:solidFill>
                </a:rPr>
                <a:t>Substantiating evidence need to be presented for all entities/participants</a:t>
              </a:r>
              <a:r>
                <a:rPr lang="en-US" sz="1800" dirty="0">
                  <a:solidFill>
                    <a:schemeClr val="tx1"/>
                  </a:solidFill>
                </a:rPr>
                <a:t>.</a:t>
              </a:r>
            </a:p>
          </p:txBody>
        </p:sp>
        <p:sp>
          <p:nvSpPr>
            <p:cNvPr id="4" name="TextBox 3">
              <a:extLst>
                <a:ext uri="{FF2B5EF4-FFF2-40B4-BE49-F238E27FC236}">
                  <a16:creationId xmlns:a16="http://schemas.microsoft.com/office/drawing/2014/main" id="{344D31F9-653F-E0E7-1DBF-E7A536FF0B44}"/>
                </a:ext>
              </a:extLst>
            </p:cNvPr>
            <p:cNvSpPr txBox="1"/>
            <p:nvPr/>
          </p:nvSpPr>
          <p:spPr>
            <a:xfrm>
              <a:off x="342586" y="1440391"/>
              <a:ext cx="4194503" cy="4447371"/>
            </a:xfrm>
            <a:prstGeom prst="rect">
              <a:avLst/>
            </a:prstGeom>
            <a:noFill/>
          </p:spPr>
          <p:txBody>
            <a:bodyPr wrap="square" rtlCol="0">
              <a:spAutoFit/>
            </a:bodyPr>
            <a:lstStyle/>
            <a:p>
              <a:pPr>
                <a:lnSpc>
                  <a:spcPct val="150000"/>
                </a:lnSpc>
              </a:pPr>
              <a:r>
                <a:rPr lang="en-US" sz="2000" b="1" dirty="0">
                  <a:solidFill>
                    <a:schemeClr val="tx2"/>
                  </a:solidFill>
                  <a:cs typeface="Arial" pitchFamily="34" charset="0"/>
                </a:rPr>
                <a:t>Trusts &amp; Ownership Schemes</a:t>
              </a:r>
            </a:p>
            <a:p>
              <a:pPr>
                <a:spcBef>
                  <a:spcPts val="600"/>
                </a:spcBef>
                <a:spcAft>
                  <a:spcPts val="600"/>
                </a:spcAft>
              </a:pPr>
              <a:r>
                <a:rPr lang="en-US" dirty="0">
                  <a:cs typeface="Arial" pitchFamily="34" charset="0"/>
                </a:rPr>
                <a:t>HDI &amp; RDP claims related to a Trust for qualifying individuals, allowed when:</a:t>
              </a:r>
            </a:p>
            <a:p>
              <a:pPr marL="355600" lvl="1" indent="-173038">
                <a:spcBef>
                  <a:spcPts val="600"/>
                </a:spcBef>
                <a:spcAft>
                  <a:spcPts val="600"/>
                </a:spcAft>
                <a:buFont typeface="Arial" panose="020B0604020202020204" pitchFamily="34" charset="0"/>
                <a:buChar char="•"/>
              </a:pPr>
              <a:r>
                <a:rPr lang="en-US" dirty="0">
                  <a:cs typeface="Arial" pitchFamily="34" charset="0"/>
                </a:rPr>
                <a:t>they are listed in Trust Deed as Trustees and Beneficiaries </a:t>
              </a:r>
            </a:p>
            <a:p>
              <a:pPr marL="355600" lvl="1" indent="-173038">
                <a:spcBef>
                  <a:spcPts val="600"/>
                </a:spcBef>
                <a:spcAft>
                  <a:spcPts val="600"/>
                </a:spcAft>
                <a:buFont typeface="Arial" panose="020B0604020202020204" pitchFamily="34" charset="0"/>
                <a:buChar char="•"/>
              </a:pPr>
              <a:r>
                <a:rPr lang="en-US" dirty="0">
                  <a:cs typeface="Arial" pitchFamily="34" charset="0"/>
                </a:rPr>
                <a:t>individuals are actively involved in the   management of the Trust</a:t>
              </a:r>
            </a:p>
            <a:p>
              <a:pPr marL="355600" lvl="1" indent="-173038">
                <a:spcBef>
                  <a:spcPts val="600"/>
                </a:spcBef>
                <a:spcAft>
                  <a:spcPts val="600"/>
                </a:spcAft>
                <a:buFont typeface="Arial" panose="020B0604020202020204" pitchFamily="34" charset="0"/>
                <a:buChar char="•"/>
              </a:pPr>
              <a:r>
                <a:rPr lang="en-US" dirty="0">
                  <a:cs typeface="Arial" pitchFamily="34" charset="0"/>
                </a:rPr>
                <a:t>trust ownership in bidding enterprise substantiated by share certificate.</a:t>
              </a:r>
            </a:p>
            <a:p>
              <a:pPr marL="355600" lvl="1" indent="-173038">
                <a:spcBef>
                  <a:spcPts val="600"/>
                </a:spcBef>
                <a:spcAft>
                  <a:spcPts val="600"/>
                </a:spcAft>
                <a:buFont typeface="Arial" panose="020B0604020202020204" pitchFamily="34" charset="0"/>
                <a:buChar char="•"/>
              </a:pPr>
              <a:r>
                <a:rPr lang="en-US" dirty="0">
                  <a:cs typeface="Arial" pitchFamily="34" charset="0"/>
                </a:rPr>
                <a:t>Number of Trustees versus number of Trustees that are also Beneficiaries, will determine % allocation of points</a:t>
              </a:r>
              <a:endParaRPr lang="en-ZA" dirty="0"/>
            </a:p>
          </p:txBody>
        </p:sp>
      </p:grpSp>
      <p:sp>
        <p:nvSpPr>
          <p:cNvPr id="5" name="Rectangle 4">
            <a:extLst>
              <a:ext uri="{FF2B5EF4-FFF2-40B4-BE49-F238E27FC236}">
                <a16:creationId xmlns:a16="http://schemas.microsoft.com/office/drawing/2014/main" id="{F40B181A-465E-D3BF-8753-9CDC055013FA}"/>
              </a:ext>
            </a:extLst>
          </p:cNvPr>
          <p:cNvSpPr/>
          <p:nvPr/>
        </p:nvSpPr>
        <p:spPr>
          <a:xfrm>
            <a:off x="0" y="103336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PREFERENCE POINTS</a:t>
            </a:r>
          </a:p>
        </p:txBody>
      </p:sp>
    </p:spTree>
    <p:extLst>
      <p:ext uri="{BB962C8B-B14F-4D97-AF65-F5344CB8AC3E}">
        <p14:creationId xmlns:p14="http://schemas.microsoft.com/office/powerpoint/2010/main" val="131363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3994" y="821026"/>
            <a:ext cx="9144000" cy="5858014"/>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Refrain from applying conversion factors when a 30-day dispensing pack size is advertised, and a 28-day dispensing pack size is offered.</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Combine the quantities and award only one item number, where applicable if an item is advertised as a single item but is included in a therapeutic class and is recommended for award within that class.</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Only award one item in a procurement class. The item could be awarded to multiple suppliers as a split award.</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94430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3" name="TextBox 2"/>
          <p:cNvSpPr txBox="1"/>
          <p:nvPr/>
        </p:nvSpPr>
        <p:spPr>
          <a:xfrm>
            <a:off x="107504" y="1059607"/>
            <a:ext cx="8928992" cy="4317336"/>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Therapeutic Classes  (SRCC – section 20.2)</a:t>
            </a:r>
            <a:endParaRPr lang="en-ZA" b="1" dirty="0">
              <a:solidFill>
                <a:srgbClr val="0070C0"/>
              </a:solidFill>
              <a:latin typeface="Arial" panose="020B0604020202020204" pitchFamily="34" charset="0"/>
              <a:ea typeface="Arial Narrow" panose="020B0606020202030204" pitchFamily="34" charset="0"/>
              <a:cs typeface="Arial" panose="020B0604020202020204" pitchFamily="34" charset="0"/>
            </a:endParaRPr>
          </a:p>
          <a:p>
            <a:pPr marL="342900" indent="1270">
              <a:lnSpc>
                <a:spcPct val="150000"/>
              </a:lnSpc>
            </a:pPr>
            <a:r>
              <a:rPr lang="en-US" dirty="0">
                <a:latin typeface="Arial" pitchFamily="34" charset="0"/>
                <a:cs typeface="Arial" pitchFamily="34" charset="0"/>
              </a:rPr>
              <a:t>Therapeutic class is defined as a group of medicines which have active ingredients  with comparable therapeutic effects.  Medicines in a therapeutic class </a:t>
            </a:r>
            <a:r>
              <a:rPr lang="en-US" b="1" dirty="0">
                <a:latin typeface="Arial" panose="020B0604020202020204" pitchFamily="34" charset="0"/>
                <a:cs typeface="Arial" panose="020B0604020202020204" pitchFamily="34" charset="0"/>
              </a:rPr>
              <a:t>may or may not</a:t>
            </a:r>
            <a:r>
              <a:rPr lang="en-US" dirty="0">
                <a:latin typeface="Arial" pitchFamily="34" charset="0"/>
                <a:cs typeface="Arial" pitchFamily="34" charset="0"/>
              </a:rPr>
              <a:t> belong to the </a:t>
            </a:r>
            <a:r>
              <a:rPr lang="en-US" b="1" dirty="0">
                <a:latin typeface="Arial" panose="020B0604020202020204" pitchFamily="34" charset="0"/>
                <a:cs typeface="Arial" panose="020B0604020202020204" pitchFamily="34" charset="0"/>
              </a:rPr>
              <a:t>same pharmacological class</a:t>
            </a:r>
            <a:r>
              <a:rPr lang="en-US" dirty="0">
                <a:latin typeface="Arial" pitchFamily="34" charset="0"/>
                <a:cs typeface="Arial" pitchFamily="34" charset="0"/>
              </a:rPr>
              <a:t>, may differ in chemistry or pharmacokinetic properties, and may possess different mechanisms of action, result in different adverse reaction, have different toxicity, and drug interaction profiles.</a:t>
            </a:r>
          </a:p>
          <a:p>
            <a:pPr marL="55626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most cases, these medicines have close </a:t>
            </a:r>
            <a:r>
              <a:rPr lang="en-GB" b="1" dirty="0">
                <a:effectLst/>
                <a:latin typeface="Arial" panose="020B0604020202020204" pitchFamily="34" charset="0"/>
                <a:ea typeface="Times New Roman" panose="02020603050405020304" pitchFamily="18" charset="0"/>
                <a:cs typeface="Arial" panose="020B0604020202020204" pitchFamily="34" charset="0"/>
              </a:rPr>
              <a:t>similarity in efficacy and safety profiles</a:t>
            </a:r>
            <a:r>
              <a:rPr lang="en-GB" dirty="0">
                <a:effectLst/>
                <a:latin typeface="Arial" panose="020B0604020202020204" pitchFamily="34" charset="0"/>
                <a:ea typeface="Times New Roman" panose="02020603050405020304" pitchFamily="18" charset="0"/>
                <a:cs typeface="Arial" panose="020B0604020202020204" pitchFamily="34" charset="0"/>
              </a:rPr>
              <a:t>, when administered in equipotent doses for a </a:t>
            </a:r>
            <a:r>
              <a:rPr lang="en-GB" b="1" dirty="0">
                <a:effectLst/>
                <a:latin typeface="Arial" panose="020B0604020202020204" pitchFamily="34" charset="0"/>
                <a:ea typeface="Times New Roman" panose="02020603050405020304" pitchFamily="18" charset="0"/>
                <a:cs typeface="Arial" panose="020B0604020202020204" pitchFamily="34" charset="0"/>
              </a:rPr>
              <a:t>specific indication</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buFont typeface="Arial" panose="020B0604020202020204" pitchFamily="34" charset="0"/>
              <a:buChar char="•"/>
            </a:pPr>
            <a:endParaRPr lang="en-US" sz="2400" dirty="0">
              <a:latin typeface="Arial" pitchFamily="34" charset="0"/>
              <a:cs typeface="Arial" pitchFamily="34" charset="0"/>
            </a:endParaRPr>
          </a:p>
        </p:txBody>
      </p:sp>
      <p:sp>
        <p:nvSpPr>
          <p:cNvPr id="4" name="Rectangle 2"/>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0" y="919138"/>
            <a:ext cx="9108504" cy="6273512"/>
          </a:xfrm>
          <a:prstGeom prst="rect">
            <a:avLst/>
          </a:prstGeom>
          <a:solidFill>
            <a:schemeClr val="bg1"/>
          </a:solidFill>
        </p:spPr>
        <p:txBody>
          <a:bodyPr wrap="square" rtlCol="0">
            <a:spAutoFit/>
          </a:bodyPr>
          <a:lstStyle/>
          <a:p>
            <a:pPr>
              <a:lnSpc>
                <a:spcPct val="150000"/>
              </a:lnSpc>
            </a:pPr>
            <a:r>
              <a:rPr lang="en-ZA"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b="1" dirty="0">
                <a:solidFill>
                  <a:srgbClr val="0070C0"/>
                </a:solidFill>
                <a:latin typeface="Arial" pitchFamily="34" charset="0"/>
                <a:cs typeface="Arial" pitchFamily="34" charset="0"/>
              </a:rPr>
              <a:t>Set 1: Hard copy of Bid </a:t>
            </a:r>
          </a:p>
          <a:p>
            <a:pPr marL="738188" lvl="2" indent="-738188">
              <a:lnSpc>
                <a:spcPct val="150000"/>
              </a:lnSpc>
            </a:pPr>
            <a:r>
              <a:rPr lang="en-ZA" b="1" dirty="0">
                <a:solidFill>
                  <a:srgbClr val="0070C0"/>
                </a:solidFill>
                <a:latin typeface="Arial" pitchFamily="34" charset="0"/>
                <a:cs typeface="Arial" pitchFamily="34" charset="0"/>
              </a:rPr>
              <a:t>          </a:t>
            </a:r>
            <a:r>
              <a:rPr lang="en-ZA" dirty="0">
                <a:latin typeface="Arial" pitchFamily="34" charset="0"/>
                <a:cs typeface="Arial" pitchFamily="34" charset="0"/>
              </a:rPr>
              <a:t>(constitutes as the legal binding bid document)</a:t>
            </a:r>
          </a:p>
          <a:p>
            <a:pPr marL="738188" lvl="2" indent="-738188">
              <a:lnSpc>
                <a:spcPct val="150000"/>
              </a:lnSpc>
            </a:pPr>
            <a:r>
              <a:rPr lang="en-ZA"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Bidders’ Contact Details,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PBD9.2 Directors Categorisation </a:t>
            </a:r>
            <a:r>
              <a:rPr lang="en-ZA" dirty="0" err="1">
                <a:latin typeface="Arial" pitchFamily="34" charset="0"/>
                <a:cs typeface="Arial" pitchFamily="34" charset="0"/>
              </a:rPr>
              <a:t>Profile_JV_Consortium_Partnership</a:t>
            </a:r>
            <a:r>
              <a:rPr lang="en-ZA" dirty="0">
                <a:latin typeface="Arial" pitchFamily="34" charset="0"/>
                <a:cs typeface="Arial" pitchFamily="34" charset="0"/>
              </a:rPr>
              <a:t> , completed </a:t>
            </a:r>
          </a:p>
          <a:p>
            <a:pPr marL="0" lvl="2">
              <a:lnSpc>
                <a:spcPct val="150000"/>
              </a:lnSpc>
            </a:pPr>
            <a:r>
              <a:rPr lang="en-ZA" b="1" dirty="0">
                <a:latin typeface="Arial" pitchFamily="34" charset="0"/>
                <a:cs typeface="Arial" pitchFamily="34" charset="0"/>
              </a:rPr>
              <a:t>     (only completed PBD9.2 if applicable)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Supporting documents as required in Bid Pack</a:t>
            </a:r>
          </a:p>
          <a:p>
            <a:pPr marL="0" lvl="3" indent="0">
              <a:lnSpc>
                <a:spcPct val="150000"/>
              </a:lnSpc>
              <a:buNone/>
            </a:pPr>
            <a:r>
              <a:rPr lang="en-ZA" dirty="0">
                <a:latin typeface="Arial" pitchFamily="34" charset="0"/>
                <a:cs typeface="Arial" pitchFamily="34" charset="0"/>
              </a:rPr>
              <a:t>All pages must be </a:t>
            </a:r>
            <a:r>
              <a:rPr lang="en-ZA" b="1" dirty="0">
                <a:latin typeface="Arial" pitchFamily="34" charset="0"/>
                <a:cs typeface="Arial" pitchFamily="34" charset="0"/>
              </a:rPr>
              <a:t>initialled by signatory using ink. </a:t>
            </a:r>
          </a:p>
          <a:p>
            <a:pPr marL="0" lvl="3" indent="0">
              <a:lnSpc>
                <a:spcPct val="150000"/>
              </a:lnSpc>
              <a:buNone/>
            </a:pPr>
            <a:r>
              <a:rPr lang="en-ZA" dirty="0">
                <a:latin typeface="Arial" pitchFamily="34" charset="0"/>
                <a:cs typeface="Arial" pitchFamily="34" charset="0"/>
              </a:rPr>
              <a:t>All </a:t>
            </a:r>
            <a:r>
              <a:rPr lang="en-ZA" b="1" dirty="0">
                <a:latin typeface="Arial" pitchFamily="34" charset="0"/>
                <a:cs typeface="Arial" pitchFamily="34" charset="0"/>
              </a:rPr>
              <a:t>relevant documents must be certified </a:t>
            </a:r>
            <a:r>
              <a:rPr lang="en-ZA" dirty="0">
                <a:latin typeface="Arial" pitchFamily="34" charset="0"/>
                <a:cs typeface="Arial" pitchFamily="34" charset="0"/>
              </a:rPr>
              <a:t>inclusive of certification date.</a:t>
            </a:r>
            <a:endParaRPr lang="en-ZA" i="1" dirty="0">
              <a:solidFill>
                <a:srgbClr val="FF0000"/>
              </a:solidFill>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Bind your bid include tabs showing each section (</a:t>
            </a:r>
            <a:r>
              <a:rPr lang="en-ZA" b="1" dirty="0">
                <a:latin typeface="Arial" pitchFamily="34" charset="0"/>
                <a:cs typeface="Arial" pitchFamily="34" charset="0"/>
              </a:rPr>
              <a:t>same as bid file index</a:t>
            </a:r>
            <a:r>
              <a:rPr lang="en-ZA" dirty="0">
                <a:latin typeface="Arial" pitchFamily="34" charset="0"/>
                <a:cs typeface="Arial" pitchFamily="34" charset="0"/>
              </a:rPr>
              <a:t>) </a:t>
            </a:r>
          </a:p>
        </p:txBody>
      </p:sp>
      <p:sp>
        <p:nvSpPr>
          <p:cNvPr id="4" name="Rectangle 2"/>
          <p:cNvSpPr txBox="1">
            <a:spLocks noChangeArrowheads="1"/>
          </p:cNvSpPr>
          <p:nvPr/>
        </p:nvSpPr>
        <p:spPr>
          <a:xfrm>
            <a:off x="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F2C8A-9EE2-552C-BB85-E4D0B245D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7A938-F99A-0FCA-F023-06DF699A8B96}"/>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70BD194C-08DA-E693-A434-5F616839AA05}"/>
              </a:ext>
            </a:extLst>
          </p:cNvPr>
          <p:cNvSpPr txBox="1"/>
          <p:nvPr/>
        </p:nvSpPr>
        <p:spPr>
          <a:xfrm>
            <a:off x="107504" y="1059607"/>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HP07-2026DAI</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FE5C74EE-4446-159E-06B1-F47532FBC435}"/>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28EC1E21-135F-39EC-0026-5A1119565E1F}"/>
              </a:ext>
            </a:extLst>
          </p:cNvPr>
          <p:cNvPicPr>
            <a:picLocks noChangeAspect="1"/>
          </p:cNvPicPr>
          <p:nvPr/>
        </p:nvPicPr>
        <p:blipFill>
          <a:blip r:embed="rId2"/>
          <a:stretch>
            <a:fillRect/>
          </a:stretch>
        </p:blipFill>
        <p:spPr>
          <a:xfrm>
            <a:off x="467544" y="1495155"/>
            <a:ext cx="8064895" cy="3867690"/>
          </a:xfrm>
          <a:prstGeom prst="rect">
            <a:avLst/>
          </a:prstGeom>
        </p:spPr>
      </p:pic>
    </p:spTree>
    <p:extLst>
      <p:ext uri="{BB962C8B-B14F-4D97-AF65-F5344CB8AC3E}">
        <p14:creationId xmlns:p14="http://schemas.microsoft.com/office/powerpoint/2010/main" val="1809915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AC96B-51F2-DDEB-77FB-1CA0A0DAB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86F4F-5F7B-19F0-BBC4-E00C7932B89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4F53DC-B8BC-2053-880C-647A827068D5}"/>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HP07-2026DAI continue: </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62412785-178A-DB51-7CDD-3245949220A1}"/>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C24F652F-A221-AE9F-D7AD-38937450165A}"/>
              </a:ext>
            </a:extLst>
          </p:cNvPr>
          <p:cNvPicPr>
            <a:picLocks noChangeAspect="1"/>
          </p:cNvPicPr>
          <p:nvPr/>
        </p:nvPicPr>
        <p:blipFill>
          <a:blip r:embed="rId2"/>
          <a:stretch>
            <a:fillRect/>
          </a:stretch>
        </p:blipFill>
        <p:spPr>
          <a:xfrm>
            <a:off x="323528" y="1484784"/>
            <a:ext cx="8136904" cy="4439270"/>
          </a:xfrm>
          <a:prstGeom prst="rect">
            <a:avLst/>
          </a:prstGeom>
        </p:spPr>
      </p:pic>
    </p:spTree>
    <p:extLst>
      <p:ext uri="{BB962C8B-B14F-4D97-AF65-F5344CB8AC3E}">
        <p14:creationId xmlns:p14="http://schemas.microsoft.com/office/powerpoint/2010/main" val="232506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49CC7-658C-3303-E545-CF27DC1C89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5B162-63CB-B60C-64E0-3445A954BF38}"/>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30FC95A0-3456-AC1B-3D6B-5CE79604E62A}"/>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HP07-2026DAI continue:</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5FDB0DD6-D4A5-206E-3FF9-69A240F91F41}"/>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8F74910C-F158-9255-2310-FEED1E80CD9D}"/>
              </a:ext>
            </a:extLst>
          </p:cNvPr>
          <p:cNvPicPr>
            <a:picLocks noChangeAspect="1"/>
          </p:cNvPicPr>
          <p:nvPr/>
        </p:nvPicPr>
        <p:blipFill>
          <a:blip r:embed="rId2"/>
          <a:stretch>
            <a:fillRect/>
          </a:stretch>
        </p:blipFill>
        <p:spPr>
          <a:xfrm>
            <a:off x="251520" y="1598625"/>
            <a:ext cx="8640960" cy="4763165"/>
          </a:xfrm>
          <a:prstGeom prst="rect">
            <a:avLst/>
          </a:prstGeom>
        </p:spPr>
      </p:pic>
    </p:spTree>
    <p:extLst>
      <p:ext uri="{BB962C8B-B14F-4D97-AF65-F5344CB8AC3E}">
        <p14:creationId xmlns:p14="http://schemas.microsoft.com/office/powerpoint/2010/main" val="3255288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16647-9CA3-D4C6-780D-D9E45D851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1F31C-51A3-0345-D29A-3908C2A7A126}"/>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B9B98714-C291-D0D1-61CC-6B825C162C06}"/>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HP07-2026DAI continue: </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AC9A226D-A1A7-917F-E866-AC09F15B109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64539075-3FCC-EDF5-4644-BE50F9582408}"/>
              </a:ext>
            </a:extLst>
          </p:cNvPr>
          <p:cNvPicPr>
            <a:picLocks noChangeAspect="1"/>
          </p:cNvPicPr>
          <p:nvPr/>
        </p:nvPicPr>
        <p:blipFill>
          <a:blip r:embed="rId2"/>
          <a:stretch>
            <a:fillRect/>
          </a:stretch>
        </p:blipFill>
        <p:spPr>
          <a:xfrm>
            <a:off x="323528" y="1916832"/>
            <a:ext cx="8137500" cy="2766479"/>
          </a:xfrm>
          <a:prstGeom prst="rect">
            <a:avLst/>
          </a:prstGeom>
        </p:spPr>
      </p:pic>
    </p:spTree>
    <p:extLst>
      <p:ext uri="{BB962C8B-B14F-4D97-AF65-F5344CB8AC3E}">
        <p14:creationId xmlns:p14="http://schemas.microsoft.com/office/powerpoint/2010/main" val="4218980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65293-11D4-791A-5D6E-D006C658A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CA12C-8549-5E64-0A5D-AE960137997A}"/>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B3660462-2BF5-1A3B-7C24-A3CB93DCFF9B}"/>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     HP07-2026DAI continue: </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BAC5C8F8-6B97-1081-021E-4598E9A822D9}"/>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701EF24E-3B24-3351-BC5E-A99CD4668473}"/>
              </a:ext>
            </a:extLst>
          </p:cNvPr>
          <p:cNvPicPr>
            <a:picLocks noChangeAspect="1"/>
          </p:cNvPicPr>
          <p:nvPr/>
        </p:nvPicPr>
        <p:blipFill>
          <a:blip r:embed="rId2"/>
          <a:stretch>
            <a:fillRect/>
          </a:stretch>
        </p:blipFill>
        <p:spPr>
          <a:xfrm>
            <a:off x="539552" y="1652339"/>
            <a:ext cx="8208912" cy="3553321"/>
          </a:xfrm>
          <a:prstGeom prst="rect">
            <a:avLst/>
          </a:prstGeom>
        </p:spPr>
      </p:pic>
    </p:spTree>
    <p:extLst>
      <p:ext uri="{BB962C8B-B14F-4D97-AF65-F5344CB8AC3E}">
        <p14:creationId xmlns:p14="http://schemas.microsoft.com/office/powerpoint/2010/main" val="243619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1C92-A32D-6A71-9B53-EEC9B2C79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5DC30-747B-5977-2B14-7C911ADDEF17}"/>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0EC97962-099E-5094-7B0E-BEDD36FC724E}"/>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HP08-2026SSP</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947267FC-F641-7B2F-B262-D9ED7AF0C596}"/>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5783D21B-D5F6-4047-E228-88235CBE0BDB}"/>
              </a:ext>
            </a:extLst>
          </p:cNvPr>
          <p:cNvPicPr>
            <a:picLocks noChangeAspect="1"/>
          </p:cNvPicPr>
          <p:nvPr/>
        </p:nvPicPr>
        <p:blipFill>
          <a:blip r:embed="rId2"/>
          <a:stretch>
            <a:fillRect/>
          </a:stretch>
        </p:blipFill>
        <p:spPr>
          <a:xfrm>
            <a:off x="251520" y="1598625"/>
            <a:ext cx="8280920" cy="4744112"/>
          </a:xfrm>
          <a:prstGeom prst="rect">
            <a:avLst/>
          </a:prstGeom>
        </p:spPr>
      </p:pic>
    </p:spTree>
    <p:extLst>
      <p:ext uri="{BB962C8B-B14F-4D97-AF65-F5344CB8AC3E}">
        <p14:creationId xmlns:p14="http://schemas.microsoft.com/office/powerpoint/2010/main" val="1765603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B82C-AFF9-294A-0CCB-096AD9A0D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2D91D-A6B6-ABBC-4293-3AA792900AA0}"/>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2EBC90FF-2D93-C28A-6343-B8494A086EC0}"/>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HP08-2026SSP continue: </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606584BB-F9AE-A59A-D034-9FD48F79B736}"/>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6" name="Picture 5">
            <a:extLst>
              <a:ext uri="{FF2B5EF4-FFF2-40B4-BE49-F238E27FC236}">
                <a16:creationId xmlns:a16="http://schemas.microsoft.com/office/drawing/2014/main" id="{B5ADAC54-E977-D0ED-4599-59FF0E6D8C2F}"/>
              </a:ext>
            </a:extLst>
          </p:cNvPr>
          <p:cNvPicPr>
            <a:picLocks noChangeAspect="1"/>
          </p:cNvPicPr>
          <p:nvPr/>
        </p:nvPicPr>
        <p:blipFill>
          <a:blip r:embed="rId2"/>
          <a:stretch>
            <a:fillRect/>
          </a:stretch>
        </p:blipFill>
        <p:spPr>
          <a:xfrm>
            <a:off x="215516" y="1598625"/>
            <a:ext cx="8712967" cy="3953427"/>
          </a:xfrm>
          <a:prstGeom prst="rect">
            <a:avLst/>
          </a:prstGeom>
        </p:spPr>
      </p:pic>
    </p:spTree>
    <p:extLst>
      <p:ext uri="{BB962C8B-B14F-4D97-AF65-F5344CB8AC3E}">
        <p14:creationId xmlns:p14="http://schemas.microsoft.com/office/powerpoint/2010/main" val="21522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FD06F-6FA6-5C85-DD49-B7F1CE704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CD5280-DD20-59F0-AE50-06DF0B538618}"/>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67AB120-98B2-89A4-9EA5-42A089BA5A7D}"/>
              </a:ext>
            </a:extLst>
          </p:cNvPr>
          <p:cNvSpPr txBox="1"/>
          <p:nvPr/>
        </p:nvSpPr>
        <p:spPr>
          <a:xfrm>
            <a:off x="107504" y="1101951"/>
            <a:ext cx="8928992" cy="993349"/>
          </a:xfrm>
          <a:prstGeom prst="rect">
            <a:avLst/>
          </a:prstGeom>
          <a:solidFill>
            <a:schemeClr val="bg1"/>
          </a:solidFill>
        </p:spPr>
        <p:txBody>
          <a:bodyPr wrap="square" rtlCol="0">
            <a:spAutoFit/>
          </a:bodyPr>
          <a:lstStyle/>
          <a:p>
            <a:pPr algn="just">
              <a:lnSpc>
                <a:spcPct val="150000"/>
              </a:lnSpc>
            </a:pPr>
            <a:r>
              <a:rPr lang="en-US"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HP08-2026SSP continue: </a:t>
            </a:r>
          </a:p>
          <a:p>
            <a:pPr algn="just">
              <a:lnSpc>
                <a:spcPct val="150000"/>
              </a:lnSpc>
            </a:pPr>
            <a:endParaRPr lang="en-US" sz="2400" dirty="0">
              <a:latin typeface="Arial" pitchFamily="34" charset="0"/>
              <a:cs typeface="Arial" pitchFamily="34" charset="0"/>
            </a:endParaRPr>
          </a:p>
        </p:txBody>
      </p:sp>
      <p:sp>
        <p:nvSpPr>
          <p:cNvPr id="4" name="Rectangle 2">
            <a:extLst>
              <a:ext uri="{FF2B5EF4-FFF2-40B4-BE49-F238E27FC236}">
                <a16:creationId xmlns:a16="http://schemas.microsoft.com/office/drawing/2014/main" id="{FFA4F1EF-0D36-99FD-D231-33694697EAB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F7EED708-B7EA-BC47-B0DD-13AA244EED02}"/>
              </a:ext>
            </a:extLst>
          </p:cNvPr>
          <p:cNvPicPr>
            <a:picLocks noChangeAspect="1"/>
          </p:cNvPicPr>
          <p:nvPr/>
        </p:nvPicPr>
        <p:blipFill>
          <a:blip r:embed="rId2"/>
          <a:stretch>
            <a:fillRect/>
          </a:stretch>
        </p:blipFill>
        <p:spPr>
          <a:xfrm>
            <a:off x="179512" y="1598625"/>
            <a:ext cx="8712968" cy="3848637"/>
          </a:xfrm>
          <a:prstGeom prst="rect">
            <a:avLst/>
          </a:prstGeom>
        </p:spPr>
      </p:pic>
    </p:spTree>
    <p:extLst>
      <p:ext uri="{BB962C8B-B14F-4D97-AF65-F5344CB8AC3E}">
        <p14:creationId xmlns:p14="http://schemas.microsoft.com/office/powerpoint/2010/main" val="1000777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53608C1-9355-45B9-03B7-CA32D1B25B35}"/>
              </a:ext>
            </a:extLst>
          </p:cNvPr>
          <p:cNvSpPr txBox="1"/>
          <p:nvPr/>
        </p:nvSpPr>
        <p:spPr>
          <a:xfrm>
            <a:off x="23243" y="1097592"/>
            <a:ext cx="9024243" cy="3780522"/>
          </a:xfrm>
          <a:prstGeom prst="rect">
            <a:avLst/>
          </a:prstGeom>
          <a:noFill/>
        </p:spPr>
        <p:txBody>
          <a:bodyPr wrap="square">
            <a:spAutoFit/>
          </a:bodyPr>
          <a:lstStyle/>
          <a:p>
            <a:pPr marL="342900" indent="1270">
              <a:lnSpc>
                <a:spcPct val="150000"/>
              </a:lnSpc>
            </a:pPr>
            <a:r>
              <a:rPr lang="en-US" sz="18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Source documents</a:t>
            </a:r>
          </a:p>
          <a:p>
            <a:pPr marL="342900" indent="1270">
              <a:lnSpc>
                <a:spcPct val="150000"/>
              </a:lnSpc>
            </a:pPr>
            <a:r>
              <a:rPr lang="en-GB" dirty="0">
                <a:latin typeface="Arial" panose="020B0604020202020204" pitchFamily="34" charset="0"/>
                <a:cs typeface="Arial" panose="020B0604020202020204" pitchFamily="34" charset="0"/>
              </a:rPr>
              <a:t>The Policy for Classifying Medicines into Therapeutic Classes for Purposes of Therapeutic Interchange </a:t>
            </a:r>
          </a:p>
          <a:p>
            <a:pPr marL="342900" indent="1270">
              <a:lnSpc>
                <a:spcPct val="150000"/>
              </a:lnSpc>
            </a:pPr>
            <a:endParaRPr lang="en-GB" u="sng" dirty="0">
              <a:latin typeface="Arial" panose="020B0604020202020204" pitchFamily="34" charset="0"/>
              <a:cs typeface="Arial" panose="020B0604020202020204" pitchFamily="34" charset="0"/>
              <a:hlinkClick r:id="rId2"/>
            </a:endParaRPr>
          </a:p>
          <a:p>
            <a:pPr marL="342900" indent="1270">
              <a:lnSpc>
                <a:spcPct val="150000"/>
              </a:lnSpc>
            </a:pPr>
            <a:r>
              <a:rPr lang="en-GB" u="sng" dirty="0">
                <a:latin typeface="Arial" panose="020B0604020202020204" pitchFamily="34" charset="0"/>
                <a:cs typeface="Arial" panose="020B0604020202020204" pitchFamily="34" charset="0"/>
                <a:hlinkClick r:id="rId2"/>
              </a:rPr>
              <a:t>https://www.health.gov.za/wp-content/uploads/2021/08/Therapeutic-Interchange-Policy_July2021_final.pdf</a:t>
            </a:r>
            <a:r>
              <a:rPr lang="en-US" dirty="0">
                <a:latin typeface="Arial" panose="020B0604020202020204" pitchFamily="34" charset="0"/>
                <a:cs typeface="Arial" panose="020B0604020202020204" pitchFamily="34" charset="0"/>
              </a:rPr>
              <a:t>                   </a:t>
            </a:r>
          </a:p>
          <a:p>
            <a:pPr marL="342900" indent="1270">
              <a:lnSpc>
                <a:spcPct val="150000"/>
              </a:lnSpc>
            </a:pPr>
            <a:endParaRPr lang="en-US" b="1" dirty="0">
              <a:solidFill>
                <a:srgbClr val="0070C0"/>
              </a:solidFill>
              <a:latin typeface="Arial" panose="020B0604020202020204" pitchFamily="34" charset="0"/>
              <a:cs typeface="Arial" panose="020B0604020202020204" pitchFamily="34" charset="0"/>
            </a:endParaRPr>
          </a:p>
          <a:p>
            <a:pPr marL="342900" indent="1270">
              <a:lnSpc>
                <a:spcPct val="150000"/>
              </a:lnSpc>
            </a:pPr>
            <a:r>
              <a:rPr lang="en-US" b="1" dirty="0">
                <a:solidFill>
                  <a:srgbClr val="0070C0"/>
                </a:solidFill>
                <a:latin typeface="Arial" panose="020B0604020202020204" pitchFamily="34" charset="0"/>
                <a:cs typeface="Arial" panose="020B0604020202020204" pitchFamily="34" charset="0"/>
              </a:rPr>
              <a:t>A single member of the class may be awarded. </a:t>
            </a:r>
          </a:p>
          <a:p>
            <a:pPr marL="342900" indent="1270">
              <a:lnSpc>
                <a:spcPct val="150000"/>
              </a:lnSpc>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2739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A5BC-6A8D-B2C5-C41C-0DF55B09C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D5443-55FE-5454-1C57-56572C42503C}"/>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49</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7EE8EB9E-E33A-E102-A7DD-D73CB43D7E03}"/>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76788A0D-3703-C9A5-7AA7-C0E5678544E5}"/>
              </a:ext>
            </a:extLst>
          </p:cNvPr>
          <p:cNvSpPr txBox="1"/>
          <p:nvPr/>
        </p:nvSpPr>
        <p:spPr>
          <a:xfrm>
            <a:off x="59878" y="1013122"/>
            <a:ext cx="9024243" cy="3787062"/>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Procurement Class HP07-2026DAI and HP08-2026SSP: </a:t>
            </a:r>
          </a:p>
          <a:p>
            <a:pPr marL="628650" indent="-285750">
              <a:lnSpc>
                <a:spcPct val="150000"/>
              </a:lnSpc>
              <a:buFont typeface="Arial" panose="020B0604020202020204" pitchFamily="34" charset="0"/>
              <a:buChar char="•"/>
            </a:pPr>
            <a:r>
              <a:rPr lang="en-GB" dirty="0"/>
              <a:t>A procurement class is a grouping of medicines with the same active ingredient but different pack sizes, strengths, formulations, or dosage forms. It is used when market competition is limited, or specific product requirements are not clinically essential. Placing these items in a procurement class promotes fair comparison, competition, and economies of scale, while allowing flexibility to adapt to market availability and ensure continued access. Only one item specification is awarded within a procurement class, though the award may be split between suppliers if needed. During price evaluation the cost per tablet will be considered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960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4386329"/>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(price),PBD4.1 PBD9.1, PBD9.2</a:t>
            </a:r>
          </a:p>
          <a:p>
            <a:pPr>
              <a:lnSpc>
                <a:spcPct val="150000"/>
              </a:lnSpc>
            </a:pPr>
            <a:endParaRPr lang="en-ZA" sz="1600" i="1"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15A6D-C677-7A2B-E089-D3A3C9D64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996E1-9B39-F642-398C-1C40B30D6CD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9F9F6CC0-26DE-F231-A81B-6355DA011547}"/>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04598487-141B-2E31-9A1F-8E4CFB5D7AAF}"/>
              </a:ext>
            </a:extLst>
          </p:cNvPr>
          <p:cNvSpPr txBox="1"/>
          <p:nvPr/>
        </p:nvSpPr>
        <p:spPr>
          <a:xfrm>
            <a:off x="59878" y="1013122"/>
            <a:ext cx="9024243" cy="456535"/>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Procurement Class HP07-2026DAI and HP08-2026SSP: </a:t>
            </a:r>
          </a:p>
        </p:txBody>
      </p:sp>
      <p:pic>
        <p:nvPicPr>
          <p:cNvPr id="5" name="Picture 4">
            <a:extLst>
              <a:ext uri="{FF2B5EF4-FFF2-40B4-BE49-F238E27FC236}">
                <a16:creationId xmlns:a16="http://schemas.microsoft.com/office/drawing/2014/main" id="{04BB9160-7918-79D3-63FB-44C9F4544FD1}"/>
              </a:ext>
            </a:extLst>
          </p:cNvPr>
          <p:cNvPicPr>
            <a:picLocks noChangeAspect="1"/>
          </p:cNvPicPr>
          <p:nvPr/>
        </p:nvPicPr>
        <p:blipFill>
          <a:blip r:embed="rId2"/>
          <a:stretch>
            <a:fillRect/>
          </a:stretch>
        </p:blipFill>
        <p:spPr>
          <a:xfrm>
            <a:off x="467544" y="1412776"/>
            <a:ext cx="7848872" cy="2514951"/>
          </a:xfrm>
          <a:prstGeom prst="rect">
            <a:avLst/>
          </a:prstGeom>
        </p:spPr>
      </p:pic>
      <p:pic>
        <p:nvPicPr>
          <p:cNvPr id="8" name="Picture 7">
            <a:extLst>
              <a:ext uri="{FF2B5EF4-FFF2-40B4-BE49-F238E27FC236}">
                <a16:creationId xmlns:a16="http://schemas.microsoft.com/office/drawing/2014/main" id="{1A38FD3E-CC92-B9F2-301E-1D4A5F22AE4E}"/>
              </a:ext>
            </a:extLst>
          </p:cNvPr>
          <p:cNvPicPr>
            <a:picLocks noChangeAspect="1"/>
          </p:cNvPicPr>
          <p:nvPr/>
        </p:nvPicPr>
        <p:blipFill>
          <a:blip r:embed="rId3"/>
          <a:stretch>
            <a:fillRect/>
          </a:stretch>
        </p:blipFill>
        <p:spPr>
          <a:xfrm>
            <a:off x="467544" y="3966332"/>
            <a:ext cx="7776864" cy="2181529"/>
          </a:xfrm>
          <a:prstGeom prst="rect">
            <a:avLst/>
          </a:prstGeom>
        </p:spPr>
      </p:pic>
    </p:spTree>
    <p:extLst>
      <p:ext uri="{BB962C8B-B14F-4D97-AF65-F5344CB8AC3E}">
        <p14:creationId xmlns:p14="http://schemas.microsoft.com/office/powerpoint/2010/main" val="1717906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22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22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55</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56</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57</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58</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847994"/>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a:t>
            </a:r>
            <a:r>
              <a:rPr lang="en-GB" dirty="0">
                <a:latin typeface="Arial" pitchFamily="34" charset="0"/>
                <a:cs typeface="Arial" pitchFamily="34" charset="0"/>
              </a:rPr>
              <a:t>Bidders’ Contact Details </a:t>
            </a:r>
            <a:r>
              <a:rPr lang="en-ZA" dirty="0">
                <a:latin typeface="Arial" pitchFamily="34" charset="0"/>
                <a:cs typeface="Arial" pitchFamily="34" charset="0"/>
              </a:rPr>
              <a:t>in Excel (not PDF) </a:t>
            </a:r>
            <a:endParaRPr lang="en-GB" dirty="0">
              <a:latin typeface="Arial" pitchFamily="34" charset="0"/>
              <a:cs typeface="Arial" pitchFamily="34" charset="0"/>
            </a:endParaRP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PBD9.2 </a:t>
            </a:r>
            <a:r>
              <a:rPr lang="en-GB" dirty="0">
                <a:latin typeface="Arial" pitchFamily="34" charset="0"/>
                <a:cs typeface="Arial" pitchFamily="34" charset="0"/>
              </a:rPr>
              <a:t>Directors Categorisation </a:t>
            </a:r>
            <a:r>
              <a:rPr lang="en-GB" dirty="0" err="1">
                <a:latin typeface="Arial" pitchFamily="34" charset="0"/>
                <a:cs typeface="Arial" pitchFamily="34" charset="0"/>
              </a:rPr>
              <a:t>Profile_JV_Consortium_Partnership</a:t>
            </a:r>
            <a:r>
              <a:rPr lang="en-GB" dirty="0">
                <a:latin typeface="Arial" pitchFamily="34" charset="0"/>
                <a:cs typeface="Arial" pitchFamily="34" charset="0"/>
              </a:rPr>
              <a:t> </a:t>
            </a:r>
            <a:r>
              <a:rPr lang="en-ZA" dirty="0">
                <a:latin typeface="Arial" pitchFamily="34" charset="0"/>
                <a:cs typeface="Arial" pitchFamily="34" charset="0"/>
              </a:rPr>
              <a:t>in Excel (not PDF) if applicable.</a:t>
            </a: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Package : The full name and address of the bidder, including the return address of the bidder, the </a:t>
            </a:r>
            <a:r>
              <a:rPr lang="en-ZA" sz="1600" b="1" i="1" dirty="0">
                <a:latin typeface="Arial" pitchFamily="34" charset="0"/>
                <a:cs typeface="Arial" pitchFamily="34" charset="0"/>
              </a:rPr>
              <a:t>bid number </a:t>
            </a:r>
            <a:r>
              <a:rPr lang="en-ZA" sz="1600" i="1" dirty="0">
                <a:latin typeface="Arial" pitchFamily="34" charset="0"/>
                <a:cs typeface="Arial" pitchFamily="34" charset="0"/>
              </a:rPr>
              <a:t>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60</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61</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62</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63</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a:t>
            </a:r>
            <a:r>
              <a:rPr lang="en-ZA">
                <a:latin typeface="Arial" pitchFamily="34" charset="0"/>
                <a:cs typeface="Arial" pitchFamily="34" charset="0"/>
              </a:rPr>
              <a:t>their bid.</a:t>
            </a:r>
            <a:endParaRPr lang="en-ZA" dirty="0">
              <a:latin typeface="Arial" pitchFamily="34" charset="0"/>
              <a:cs typeface="Arial" pitchFamily="34" charset="0"/>
            </a:endParaRP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64</a:t>
            </a:fld>
            <a:r>
              <a:rPr lang="en-ZA" sz="1200" dirty="0">
                <a:latin typeface="Arial" pitchFamily="34" charset="0"/>
                <a:cs typeface="Arial" pitchFamily="34" charset="0"/>
              </a:rPr>
              <a:t> </a:t>
            </a:r>
          </a:p>
        </p:txBody>
      </p:sp>
      <p:sp>
        <p:nvSpPr>
          <p:cNvPr id="3" name="TextBox 2"/>
          <p:cNvSpPr txBox="1"/>
          <p:nvPr/>
        </p:nvSpPr>
        <p:spPr>
          <a:xfrm>
            <a:off x="0" y="13208"/>
            <a:ext cx="9143999" cy="7925246"/>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a:t>
            </a:r>
            <a:r>
              <a:rPr lang="en-ZA" sz="1600">
                <a:solidFill>
                  <a:schemeClr val="bg1"/>
                </a:solidFill>
                <a:latin typeface="Arial" pitchFamily="34" charset="0"/>
                <a:cs typeface="Arial" pitchFamily="34" charset="0"/>
              </a:rPr>
              <a:t>of 3rd </a:t>
            </a:r>
            <a:r>
              <a:rPr lang="en-ZA" sz="1600" dirty="0">
                <a:solidFill>
                  <a:schemeClr val="bg1"/>
                </a:solidFill>
                <a:latin typeface="Arial" pitchFamily="34" charset="0"/>
                <a:cs typeface="Arial" pitchFamily="34" charset="0"/>
              </a:rPr>
              <a:t>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65</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66</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3F9F4AC-D482-0008-04D2-A4910E07046E}"/>
              </a:ext>
            </a:extLst>
          </p:cNvPr>
          <p:cNvPicPr>
            <a:picLocks noChangeAspect="1"/>
          </p:cNvPicPr>
          <p:nvPr/>
        </p:nvPicPr>
        <p:blipFill>
          <a:blip r:embed="rId3"/>
          <a:stretch>
            <a:fillRect/>
          </a:stretch>
        </p:blipFill>
        <p:spPr>
          <a:xfrm>
            <a:off x="303694" y="4020013"/>
            <a:ext cx="7925906" cy="267689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C69F-A7F9-2BE3-4459-7ABAD5E53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2FAC9-99CD-3E37-01B3-0A950C8EFBF8}"/>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D154FEFB-FCB6-3C31-487F-C0F93F8A4208}"/>
              </a:ext>
            </a:extLst>
          </p:cNvPr>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720F204D-6994-334C-BD42-988C700F3B0A}"/>
              </a:ext>
            </a:extLst>
          </p:cNvPr>
          <p:cNvSpPr/>
          <p:nvPr/>
        </p:nvSpPr>
        <p:spPr>
          <a:xfrm>
            <a:off x="0" y="1052736"/>
            <a:ext cx="9137830" cy="4196020"/>
          </a:xfrm>
          <a:prstGeom prst="rect">
            <a:avLst/>
          </a:prstGeom>
        </p:spPr>
        <p:txBody>
          <a:bodyPr wrap="square">
            <a:spAutoFit/>
          </a:bodyPr>
          <a:lstStyle/>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NOTE</a:t>
            </a:r>
            <a:r>
              <a:rPr lang="en-GB" dirty="0">
                <a:latin typeface="Arial" panose="020B0604020202020204" pitchFamily="34" charset="0"/>
                <a:cs typeface="Arial" panose="020B0604020202020204" pitchFamily="34" charset="0"/>
              </a:rPr>
              <a:t>: Annexure A is a guidance document intended to facilitate compliance and support ease of bid submission. Each section must be read in conjunction with the relevant provisions of the Special Requirements and Conditions of Contract, as well as the General Conditions of Contract.</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a:t>
            </a:r>
            <a:r>
              <a:rPr lang="en-GB" dirty="0" err="1">
                <a:latin typeface="Arial" panose="020B0604020202020204" pitchFamily="34" charset="0"/>
                <a:cs typeface="Arial" panose="020B0604020202020204" pitchFamily="34" charset="0"/>
              </a:rPr>
              <a:t>NDoH</a:t>
            </a:r>
            <a:r>
              <a:rPr lang="en-GB" dirty="0">
                <a:latin typeface="Arial" panose="020B0604020202020204" pitchFamily="34" charset="0"/>
                <a:cs typeface="Arial" panose="020B0604020202020204" pitchFamily="34" charset="0"/>
              </a:rPr>
              <a:t> reserves the right to request any administrative document or information for clarification if it does not change the substance of the bid. The bidder will have seven (7) working days to submit the requested document or information. Scanned copies must be identical to the hard copy submissions. In the event of any discrepancy, the hard copy shall take precedence.</a:t>
            </a:r>
          </a:p>
        </p:txBody>
      </p:sp>
    </p:spTree>
    <p:extLst>
      <p:ext uri="{BB962C8B-B14F-4D97-AF65-F5344CB8AC3E}">
        <p14:creationId xmlns:p14="http://schemas.microsoft.com/office/powerpoint/2010/main" val="27142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7505" y="1080120"/>
            <a:ext cx="8928990"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2274375192"/>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Product technical evaluation: Legal and regulatory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Price and Preference Points evaluation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Recommendation and Award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b="0" dirty="0">
                          <a:effectLst/>
                        </a:rPr>
                        <a:t>Bidders will be assessed for compliance with the mandatory administrative requirements</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for compliance with the technical mandatory requirements, and the product will be evaluated for compliance to the specification.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w.r.t compliance to HDI and RDP Goals (Price and Preference Points) as per section 6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5879</Words>
  <Application>Microsoft Office PowerPoint</Application>
  <PresentationFormat>On-screen Show (4:3)</PresentationFormat>
  <Paragraphs>576</Paragraphs>
  <Slides>66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66</vt:i4>
      </vt:variant>
    </vt:vector>
  </HeadingPairs>
  <TitlesOfParts>
    <vt:vector size="73" baseType="lpstr">
      <vt:lpstr>Aptos SemiBold</vt:lpstr>
      <vt:lpstr>Arial</vt:lpstr>
      <vt:lpstr>Calibri</vt:lpstr>
      <vt:lpstr>Times New Roman</vt:lpstr>
      <vt:lpstr>Wingdings</vt:lpstr>
      <vt:lpstr>Office Theme</vt:lpstr>
      <vt:lpstr>Custom Design</vt:lpstr>
      <vt:lpstr>1 </vt:lpstr>
      <vt:lpstr>2 </vt:lpstr>
      <vt:lpstr>3 </vt:lpstr>
      <vt:lpstr>4 </vt:lpstr>
      <vt:lpstr>5 </vt:lpstr>
      <vt:lpstr>6 </vt:lpstr>
      <vt:lpstr>7 </vt:lpstr>
      <vt:lpstr>8 </vt:lpstr>
      <vt:lpstr>9 </vt:lpstr>
      <vt:lpstr>10 </vt:lpstr>
      <vt:lpstr>11 </vt:lpstr>
      <vt:lpstr>PowerPoint Presentation</vt:lpstr>
      <vt:lpstr>PowerPoint Presentation</vt:lpstr>
      <vt:lpstr>PowerPoint Presentation</vt:lpstr>
      <vt:lpstr>PowerPoint Presentation</vt:lpstr>
      <vt:lpstr>PowerPoint Presentation</vt:lpstr>
      <vt:lpstr>PowerPoint Presentation</vt:lpstr>
      <vt:lpstr>18 </vt:lpstr>
      <vt:lpstr>PowerPoint Presentation</vt:lpstr>
      <vt:lpstr>PowerPoint Presentation</vt:lpstr>
      <vt:lpstr>PowerPoint Presentation</vt:lpstr>
      <vt:lpstr>PowerPoint Presentation</vt:lpstr>
      <vt:lpstr>23 </vt:lpstr>
      <vt:lpstr>24 </vt:lpstr>
      <vt:lpstr>25 </vt:lpstr>
      <vt:lpstr>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37 </vt:lpstr>
      <vt:lpstr>38 </vt:lpstr>
      <vt:lpstr>39 </vt:lpstr>
      <vt:lpstr>40 </vt:lpstr>
      <vt:lpstr>41 </vt:lpstr>
      <vt:lpstr>42 </vt:lpstr>
      <vt:lpstr>43 </vt:lpstr>
      <vt:lpstr>44 </vt:lpstr>
      <vt:lpstr>45 </vt:lpstr>
      <vt:lpstr>46 </vt:lpstr>
      <vt:lpstr>47 </vt:lpstr>
      <vt:lpstr>48 </vt:lpstr>
      <vt:lpstr>49 </vt:lpstr>
      <vt:lpstr>50 </vt:lpstr>
      <vt:lpstr>51 </vt:lpstr>
      <vt:lpstr>52 </vt:lpstr>
      <vt:lpstr>53 </vt:lpstr>
      <vt:lpstr>54 </vt:lpstr>
      <vt:lpstr>55 </vt:lpstr>
      <vt:lpstr>56 </vt:lpstr>
      <vt:lpstr>57 </vt:lpstr>
      <vt:lpstr>58 </vt:lpstr>
      <vt:lpstr>PowerPoint Presentation</vt:lpstr>
      <vt:lpstr>60 </vt:lpstr>
      <vt:lpstr>61 </vt:lpstr>
      <vt:lpstr>62 </vt:lpstr>
      <vt:lpstr>63 </vt:lpstr>
      <vt:lpstr>64 </vt:lpstr>
      <vt:lpstr>65 </vt:lpstr>
      <vt:lpstr>66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189</cp:revision>
  <dcterms:created xsi:type="dcterms:W3CDTF">2013-10-17T06:13:57Z</dcterms:created>
  <dcterms:modified xsi:type="dcterms:W3CDTF">2025-10-10T07:34:01Z</dcterms:modified>
</cp:coreProperties>
</file>