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67"/>
  </p:notesMasterIdLst>
  <p:handoutMasterIdLst>
    <p:handoutMasterId r:id="rId68"/>
  </p:handoutMasterIdLst>
  <p:sldIdLst>
    <p:sldId id="256" r:id="rId3"/>
    <p:sldId id="257" r:id="rId4"/>
    <p:sldId id="320" r:id="rId5"/>
    <p:sldId id="262" r:id="rId6"/>
    <p:sldId id="263" r:id="rId7"/>
    <p:sldId id="406" r:id="rId8"/>
    <p:sldId id="264" r:id="rId9"/>
    <p:sldId id="313" r:id="rId10"/>
    <p:sldId id="265" r:id="rId11"/>
    <p:sldId id="410" r:id="rId12"/>
    <p:sldId id="411" r:id="rId13"/>
    <p:sldId id="365" r:id="rId14"/>
    <p:sldId id="366" r:id="rId15"/>
    <p:sldId id="367" r:id="rId16"/>
    <p:sldId id="414" r:id="rId17"/>
    <p:sldId id="415" r:id="rId18"/>
    <p:sldId id="392" r:id="rId19"/>
    <p:sldId id="310" r:id="rId20"/>
    <p:sldId id="416" r:id="rId21"/>
    <p:sldId id="393" r:id="rId22"/>
    <p:sldId id="395" r:id="rId23"/>
    <p:sldId id="396" r:id="rId24"/>
    <p:sldId id="260" r:id="rId25"/>
    <p:sldId id="417" r:id="rId26"/>
    <p:sldId id="271" r:id="rId27"/>
    <p:sldId id="413" r:id="rId28"/>
    <p:sldId id="373" r:id="rId29"/>
    <p:sldId id="419" r:id="rId30"/>
    <p:sldId id="422" r:id="rId31"/>
    <p:sldId id="423" r:id="rId32"/>
    <p:sldId id="424" r:id="rId33"/>
    <p:sldId id="425" r:id="rId34"/>
    <p:sldId id="426" r:id="rId35"/>
    <p:sldId id="427" r:id="rId36"/>
    <p:sldId id="428" r:id="rId37"/>
    <p:sldId id="429" r:id="rId38"/>
    <p:sldId id="418" r:id="rId39"/>
    <p:sldId id="292" r:id="rId40"/>
    <p:sldId id="270" r:id="rId41"/>
    <p:sldId id="434" r:id="rId42"/>
    <p:sldId id="435" r:id="rId43"/>
    <p:sldId id="436" r:id="rId44"/>
    <p:sldId id="437" r:id="rId45"/>
    <p:sldId id="438" r:id="rId46"/>
    <p:sldId id="408" r:id="rId47"/>
    <p:sldId id="432" r:id="rId48"/>
    <p:sldId id="401" r:id="rId49"/>
    <p:sldId id="433" r:id="rId50"/>
    <p:sldId id="314" r:id="rId51"/>
    <p:sldId id="261" r:id="rId52"/>
    <p:sldId id="297" r:id="rId53"/>
    <p:sldId id="287" r:id="rId54"/>
    <p:sldId id="288" r:id="rId55"/>
    <p:sldId id="299" r:id="rId56"/>
    <p:sldId id="289" r:id="rId57"/>
    <p:sldId id="300" r:id="rId58"/>
    <p:sldId id="397" r:id="rId59"/>
    <p:sldId id="290" r:id="rId60"/>
    <p:sldId id="283" r:id="rId61"/>
    <p:sldId id="301" r:id="rId62"/>
    <p:sldId id="302" r:id="rId63"/>
    <p:sldId id="326" r:id="rId64"/>
    <p:sldId id="282" r:id="rId65"/>
    <p:sldId id="322" r:id="rId6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9239" autoAdjust="0"/>
  </p:normalViewPr>
  <p:slideViewPr>
    <p:cSldViewPr>
      <p:cViewPr varScale="1">
        <p:scale>
          <a:sx n="90" d="100"/>
          <a:sy n="90" d="100"/>
        </p:scale>
        <p:origin x="1812"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8/10/relationships/authors" Targe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8/29/2025</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8/29/2025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8/29/2025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8/29/2025</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34</a:t>
            </a:fld>
            <a:endParaRPr lang="en-ZA" dirty="0"/>
          </a:p>
        </p:txBody>
      </p:sp>
    </p:spTree>
    <p:extLst>
      <p:ext uri="{BB962C8B-B14F-4D97-AF65-F5344CB8AC3E}">
        <p14:creationId xmlns:p14="http://schemas.microsoft.com/office/powerpoint/2010/main" val="130422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8/29/2025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51</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8/29/2025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63</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8/29/2025</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8/29/2025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8/29/2025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8/29/2025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8/29/2025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8/29/2025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317A-56D5-1437-88EE-4DC70C5DB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2C47-C8E3-F86E-B0AC-4FF951D01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04CB4-EFE1-8D23-A64B-F9F365A97BB9}"/>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343A1DFD-09E5-41DA-1026-32835070C89F}"/>
              </a:ext>
            </a:extLst>
          </p:cNvPr>
          <p:cNvSpPr>
            <a:spLocks noGrp="1"/>
          </p:cNvSpPr>
          <p:nvPr>
            <p:ph type="dt" idx="1"/>
          </p:nvPr>
        </p:nvSpPr>
        <p:spPr/>
        <p:txBody>
          <a:bodyPr/>
          <a:lstStyle/>
          <a:p>
            <a:fld id="{1148FD48-8C4E-442A-8645-95A3AC203F2C}" type="datetime1">
              <a:rPr lang="en-US" smtClean="0"/>
              <a:t>8/29/2025</a:t>
            </a:fld>
            <a:endParaRPr lang="en-ZA"/>
          </a:p>
        </p:txBody>
      </p:sp>
      <p:sp>
        <p:nvSpPr>
          <p:cNvPr id="5" name="Footer Placeholder 4">
            <a:extLst>
              <a:ext uri="{FF2B5EF4-FFF2-40B4-BE49-F238E27FC236}">
                <a16:creationId xmlns:a16="http://schemas.microsoft.com/office/drawing/2014/main" id="{EF8108A4-BBC1-62BB-BF52-6F54FA10B93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0F1FD801-7AC7-E7CA-29AE-E80DC783FEFA}"/>
              </a:ext>
            </a:extLst>
          </p:cNvPr>
          <p:cNvSpPr>
            <a:spLocks noGrp="1"/>
          </p:cNvSpPr>
          <p:nvPr>
            <p:ph type="sldNum" sz="quarter" idx="5"/>
          </p:nvPr>
        </p:nvSpPr>
        <p:spPr/>
        <p:txBody>
          <a:bodyPr/>
          <a:lstStyle/>
          <a:p>
            <a:fld id="{BD4EA3F3-7F60-4372-AD96-0BFBCD79137E}" type="slidenum">
              <a:rPr lang="en-ZA" smtClean="0"/>
              <a:pPr/>
              <a:t>10</a:t>
            </a:fld>
            <a:endParaRPr lang="en-ZA"/>
          </a:p>
        </p:txBody>
      </p:sp>
    </p:spTree>
    <p:extLst>
      <p:ext uri="{BB962C8B-B14F-4D97-AF65-F5344CB8AC3E}">
        <p14:creationId xmlns:p14="http://schemas.microsoft.com/office/powerpoint/2010/main" val="114055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3EA8-59BE-080D-A16D-E4CD5225E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91B1A-5F84-3A2D-CE50-4024098AF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11646-0BDA-F209-FB32-066B6B9D145F}"/>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C922CF75-9871-17F7-970A-66CEF1F1A10A}"/>
              </a:ext>
            </a:extLst>
          </p:cNvPr>
          <p:cNvSpPr>
            <a:spLocks noGrp="1"/>
          </p:cNvSpPr>
          <p:nvPr>
            <p:ph type="dt" idx="1"/>
          </p:nvPr>
        </p:nvSpPr>
        <p:spPr/>
        <p:txBody>
          <a:bodyPr/>
          <a:lstStyle/>
          <a:p>
            <a:fld id="{1AB3329C-B471-465D-B1DF-B411C55EE5D2}" type="datetime1">
              <a:rPr lang="en-US" smtClean="0"/>
              <a:t>8/29/2025</a:t>
            </a:fld>
            <a:endParaRPr lang="en-ZA" dirty="0"/>
          </a:p>
        </p:txBody>
      </p:sp>
      <p:sp>
        <p:nvSpPr>
          <p:cNvPr id="5" name="Footer Placeholder 4">
            <a:extLst>
              <a:ext uri="{FF2B5EF4-FFF2-40B4-BE49-F238E27FC236}">
                <a16:creationId xmlns:a16="http://schemas.microsoft.com/office/drawing/2014/main" id="{ABEECB10-72A7-52D8-8C35-F8FE9F1CE23A}"/>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92EB964C-2E3B-CA3B-415D-7E9F6CAA291D}"/>
              </a:ext>
            </a:extLst>
          </p:cNvPr>
          <p:cNvSpPr>
            <a:spLocks noGrp="1"/>
          </p:cNvSpPr>
          <p:nvPr>
            <p:ph type="sldNum" sz="quarter" idx="5"/>
          </p:nvPr>
        </p:nvSpPr>
        <p:spPr/>
        <p:txBody>
          <a:bodyPr/>
          <a:lstStyle/>
          <a:p>
            <a:fld id="{BD4EA3F3-7F60-4372-AD96-0BFBCD79137E}" type="slidenum">
              <a:rPr lang="en-ZA" smtClean="0"/>
              <a:pPr/>
              <a:t>29</a:t>
            </a:fld>
            <a:endParaRPr lang="en-ZA" dirty="0"/>
          </a:p>
        </p:txBody>
      </p:sp>
    </p:spTree>
    <p:extLst>
      <p:ext uri="{BB962C8B-B14F-4D97-AF65-F5344CB8AC3E}">
        <p14:creationId xmlns:p14="http://schemas.microsoft.com/office/powerpoint/2010/main" val="860197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health.gov.za/wp-content/uploads/2021/08/Therapeutic-Interchange-Policy_July2021_final.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www.southafrica.info/services/government/hotline-anticorruption.htm" TargetMode="External"/></Relationships>
</file>

<file path=ppt/slides/_rels/slide64.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solidFill>
                  <a:schemeClr val="bg1">
                    <a:lumMod val="50000"/>
                  </a:schemeClr>
                </a:solidFill>
                <a:latin typeface="Arial" pitchFamily="34" charset="0"/>
                <a:cs typeface="Arial" pitchFamily="34" charset="0"/>
              </a:rPr>
              <a:t>Briefing session </a:t>
            </a:r>
          </a:p>
          <a:p>
            <a:r>
              <a:rPr lang="en-US" sz="2000" b="1" dirty="0">
                <a:solidFill>
                  <a:schemeClr val="bg1">
                    <a:lumMod val="50000"/>
                  </a:schemeClr>
                </a:solidFill>
                <a:latin typeface="Arial" pitchFamily="34" charset="0"/>
                <a:cs typeface="Arial" pitchFamily="34" charset="0"/>
              </a:rPr>
              <a:t>HP03-2026CHM and HP04-2026ONC</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29 August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E818-FE7C-42AC-A67C-62082D00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648C0-E37F-56B8-B7A6-BB2AF4DD36E4}"/>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30EEED-4C6A-7A18-15CD-D18378A54E41}"/>
              </a:ext>
            </a:extLst>
          </p:cNvPr>
          <p:cNvSpPr txBox="1"/>
          <p:nvPr/>
        </p:nvSpPr>
        <p:spPr>
          <a:xfrm>
            <a:off x="104325" y="1120676"/>
            <a:ext cx="9069829" cy="4616648"/>
          </a:xfrm>
          <a:prstGeom prst="rect">
            <a:avLst/>
          </a:prstGeom>
          <a:noFill/>
        </p:spPr>
        <p:txBody>
          <a:bodyPr wrap="square" rtlCol="0">
            <a:spAutoFit/>
          </a:bodyPr>
          <a:lstStyle/>
          <a:p>
            <a:pPr>
              <a:lnSpc>
                <a:spcPct val="150000"/>
              </a:lnSpc>
            </a:pPr>
            <a:r>
              <a:rPr lang="en-GB" b="1" dirty="0">
                <a:solidFill>
                  <a:srgbClr val="0070C0"/>
                </a:solidFill>
                <a:latin typeface="Arial" pitchFamily="34" charset="0"/>
                <a:cs typeface="Arial" pitchFamily="34" charset="0"/>
              </a:rPr>
              <a:t>Registration on the Central Supplier Database (CSD)</a:t>
            </a:r>
          </a:p>
          <a:p>
            <a:pPr>
              <a:lnSpc>
                <a:spcPct val="150000"/>
              </a:lnSpc>
            </a:pPr>
            <a:r>
              <a:rPr lang="en-GB" b="1" dirty="0">
                <a:solidFill>
                  <a:srgbClr val="0070C0"/>
                </a:solidFill>
                <a:latin typeface="Arial" pitchFamily="34" charset="0"/>
                <a:cs typeface="Arial" pitchFamily="34" charset="0"/>
              </a:rPr>
              <a:t>Tax Compliance Status</a:t>
            </a:r>
          </a:p>
          <a:p>
            <a:pPr marL="285750" indent="-28575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285750" indent="-28575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endParaRPr lang="en-GB" b="1" dirty="0">
              <a:solidFill>
                <a:srgbClr val="0070C0"/>
              </a:solidFill>
              <a:latin typeface="Arial" pitchFamily="34" charset="0"/>
              <a:cs typeface="Arial" pitchFamily="34" charset="0"/>
            </a:endParaRPr>
          </a:p>
          <a:p>
            <a:pPr>
              <a:lnSpc>
                <a:spcPct val="150000"/>
              </a:lnSpc>
            </a:pPr>
            <a:r>
              <a:rPr lang="en-GB" b="1" dirty="0">
                <a:solidFill>
                  <a:srgbClr val="0070C0"/>
                </a:solidFill>
                <a:latin typeface="Arial" pitchFamily="34" charset="0"/>
                <a:cs typeface="Arial" pitchFamily="34" charset="0"/>
              </a:rPr>
              <a:t>Bid Submission – Hardcopy</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endParaRPr lang="en-GB" b="1" dirty="0">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19A07739-1024-650E-8E2E-9FF2CCAF4C55}"/>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9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In the case of a </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Consortium, Joint Venture (Incorporated or Unincorporated), and or Partnership an agreement is required </a:t>
            </a:r>
          </a:p>
          <a:p>
            <a:pPr marL="228600">
              <a:lnSpc>
                <a:spcPct val="150000"/>
              </a:lnSpc>
            </a:pPr>
            <a:endParaRPr lang="en-GB" b="1" dirty="0">
              <a:latin typeface="Arial" panose="020B0604020202020204" pitchFamily="34" charset="0"/>
              <a:cs typeface="Arial" panose="020B0604020202020204" pitchFamily="34" charset="0"/>
            </a:endParaRPr>
          </a:p>
          <a:p>
            <a:pPr marL="228600">
              <a:lnSpc>
                <a:spcPct val="150000"/>
              </a:lnSpc>
            </a:pPr>
            <a:r>
              <a:rPr lang="en-GB" b="1" dirty="0">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r>
              <a:rPr lang="en-GB" b="1" dirty="0">
                <a:latin typeface="Arial" panose="020B0604020202020204" pitchFamily="34" charset="0"/>
                <a:cs typeface="Arial" panose="020B0604020202020204" pitchFamily="34" charset="0"/>
              </a:rPr>
              <a:t>This applies in the following cases:</a:t>
            </a:r>
            <a:endParaRPr lang="en-ZA" b="1"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2880320" cy="2956066"/>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F2317-640B-01DF-5D27-81E32056EFFB}"/>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61748602"/>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75942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03292-08A7-271A-4A49-DE177F7E26BE}"/>
              </a:ext>
            </a:extLst>
          </p:cNvPr>
          <p:cNvSpPr txBox="1"/>
          <p:nvPr/>
        </p:nvSpPr>
        <p:spPr>
          <a:xfrm>
            <a:off x="5798517" y="1457484"/>
            <a:ext cx="3053178" cy="2540567"/>
          </a:xfrm>
          <a:prstGeom prst="rect">
            <a:avLst/>
          </a:prstGeom>
          <a:noFill/>
        </p:spPr>
        <p:txBody>
          <a:bodyPr wrap="square">
            <a:spAutoFit/>
          </a:bodyPr>
          <a:lstStyle/>
          <a:p>
            <a:pPr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7205"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18346971"/>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TextBox 2">
            <a:extLst>
              <a:ext uri="{FF2B5EF4-FFF2-40B4-BE49-F238E27FC236}">
                <a16:creationId xmlns:a16="http://schemas.microsoft.com/office/drawing/2014/main" id="{E4E73062-C992-F92B-B180-3D885162C112}"/>
              </a:ext>
            </a:extLst>
          </p:cNvPr>
          <p:cNvSpPr txBox="1"/>
          <p:nvPr/>
        </p:nvSpPr>
        <p:spPr>
          <a:xfrm>
            <a:off x="-396552" y="303903"/>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129399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542363"/>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03A1BCAB-0B9D-F21D-91EA-F8F5E3C4D56E}"/>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219234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2268F8-4209-D823-211F-11C571C5B0CC}"/>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continue: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9EC84838-41C7-74EC-7F2C-051135E75F22}"/>
              </a:ext>
            </a:extLst>
          </p:cNvPr>
          <p:cNvSpPr txBox="1"/>
          <p:nvPr/>
        </p:nvSpPr>
        <p:spPr>
          <a:xfrm>
            <a:off x="72008" y="1124744"/>
            <a:ext cx="8964488" cy="4505016"/>
          </a:xfrm>
          <a:prstGeom prst="rect">
            <a:avLst/>
          </a:prstGeom>
          <a:solidFill>
            <a:schemeClr val="bg1"/>
          </a:solidFill>
        </p:spPr>
        <p:txBody>
          <a:bodyPr wrap="square">
            <a:spAutoFit/>
          </a:bodyPr>
          <a:lstStyle/>
          <a:p>
            <a:pPr marL="400050" algn="just">
              <a:lnSpc>
                <a:spcPct val="150000"/>
              </a:lnSpc>
              <a:buNone/>
            </a:pPr>
            <a:r>
              <a:rPr lang="en-ZA" sz="1800" dirty="0">
                <a:effectLst/>
                <a:latin typeface="Arial" panose="020B0604020202020204" pitchFamily="34" charset="0"/>
                <a:ea typeface="Times New Roman" panose="02020603050405020304" pitchFamily="18" charset="0"/>
                <a:cs typeface="Arial" panose="020B0604020202020204" pitchFamily="34" charset="0"/>
              </a:rPr>
              <a:t>In such cases, the following documentation </a:t>
            </a:r>
            <a:r>
              <a:rPr lang="en-ZA" sz="1800" b="1" dirty="0">
                <a:effectLst/>
                <a:latin typeface="Arial" panose="020B0604020202020204" pitchFamily="34" charset="0"/>
                <a:ea typeface="Times New Roman" panose="02020603050405020304" pitchFamily="18" charset="0"/>
                <a:cs typeface="Arial" panose="020B0604020202020204" pitchFamily="34" charset="0"/>
              </a:rPr>
              <a:t>must</a:t>
            </a:r>
            <a:r>
              <a:rPr lang="en-ZA" sz="1800" dirty="0">
                <a:effectLst/>
                <a:latin typeface="Arial" panose="020B0604020202020204" pitchFamily="34" charset="0"/>
                <a:ea typeface="Times New Roman" panose="02020603050405020304" pitchFamily="18" charset="0"/>
                <a:cs typeface="Arial" panose="020B0604020202020204" pitchFamily="34" charset="0"/>
              </a:rPr>
              <a:t> be included with the bid:</a:t>
            </a:r>
          </a:p>
          <a:p>
            <a:pPr marL="342900" lvl="0" indent="-342900" algn="just">
              <a:lnSpc>
                <a:spcPct val="150000"/>
              </a:lnSpc>
              <a:spcBef>
                <a:spcPts val="600"/>
              </a:spcBef>
              <a:spcAft>
                <a:spcPts val="600"/>
              </a:spcAft>
              <a:buFont typeface="Symbol" panose="05050102010706020507" pitchFamily="18" charset="2"/>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A certified copy of the signed agreement </a:t>
            </a:r>
            <a:r>
              <a:rPr lang="en-GB" sz="1800" dirty="0">
                <a:effectLst/>
                <a:latin typeface="Arial" panose="020B0604020202020204" pitchFamily="34" charset="0"/>
                <a:ea typeface="Times New Roman" panose="02020603050405020304" pitchFamily="18" charset="0"/>
                <a:cs typeface="Arial" panose="020B0604020202020204" pitchFamily="34" charset="0"/>
              </a:rPr>
              <a:t>between the bidder and the applicant, outlining the terms of their relationship.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600"/>
              </a:spcBef>
              <a:spcAft>
                <a:spcPts val="600"/>
              </a:spcAft>
              <a:buFont typeface="Symbol" panose="05050102010706020507" pitchFamily="18" charset="2"/>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PBD 3 must be completed</a:t>
            </a:r>
            <a:r>
              <a:rPr lang="en-GB" sz="1800" dirty="0">
                <a:effectLst/>
                <a:latin typeface="Arial" panose="020B0604020202020204" pitchFamily="34" charset="0"/>
                <a:ea typeface="Times New Roman" panose="02020603050405020304" pitchFamily="18" charset="0"/>
                <a:cs typeface="Arial" panose="020B0604020202020204" pitchFamily="34" charset="0"/>
              </a:rPr>
              <a:t>, and the appointed representative must be authorised to act on behalf of the consortium, joint venture (incorporated or unincorporated), or partnership.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Additionally, all parties involved in the consortium, joint venture (incorporated or unincorporated) or partnership </a:t>
            </a:r>
            <a:r>
              <a:rPr lang="en-GB" sz="1800" b="1" dirty="0">
                <a:effectLst/>
                <a:latin typeface="Arial" panose="020B0604020202020204" pitchFamily="34" charset="0"/>
                <a:ea typeface="Times New Roman" panose="02020603050405020304" pitchFamily="18" charset="0"/>
                <a:cs typeface="Arial" panose="020B0604020202020204" pitchFamily="34" charset="0"/>
              </a:rPr>
              <a:t>must</a:t>
            </a:r>
            <a:r>
              <a:rPr lang="en-GB" sz="1800" dirty="0">
                <a:effectLst/>
                <a:latin typeface="Arial" panose="020B0604020202020204" pitchFamily="34" charset="0"/>
                <a:ea typeface="Times New Roman" panose="02020603050405020304" pitchFamily="18" charset="0"/>
                <a:cs typeface="Arial" panose="020B0604020202020204" pitchFamily="34" charset="0"/>
              </a:rPr>
              <a:t> submit the relevant legislative and mandatory documentation as required for this bid, as specified in the SRCC (Special Requirements and Conditions of Contract).</a:t>
            </a:r>
            <a:r>
              <a:rPr lang="en-ZA" sz="18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92028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3087-6FA5-3C98-1907-7F9C186357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367B2D-56DB-D5BA-AD8F-56140DE9A325}"/>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 continue: </a:t>
            </a:r>
            <a:r>
              <a:rPr lang="en-GB" sz="2600" b="1" dirty="0">
                <a:solidFill>
                  <a:schemeClr val="accent4">
                    <a:lumMod val="60000"/>
                    <a:lumOff val="40000"/>
                  </a:schemeClr>
                </a:solidFill>
                <a:latin typeface="Arial" pitchFamily="34" charset="0"/>
                <a:cs typeface="Arial" pitchFamily="34" charset="0"/>
              </a:rPr>
              <a:t>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8413E924-88B6-D5C4-24DE-464AC515DAA4}"/>
              </a:ext>
            </a:extLst>
          </p:cNvPr>
          <p:cNvSpPr txBox="1"/>
          <p:nvPr/>
        </p:nvSpPr>
        <p:spPr>
          <a:xfrm>
            <a:off x="107504" y="1143759"/>
            <a:ext cx="8856984" cy="4611519"/>
          </a:xfrm>
          <a:prstGeom prst="rect">
            <a:avLst/>
          </a:prstGeom>
          <a:solidFill>
            <a:schemeClr val="bg1"/>
          </a:solidFill>
        </p:spPr>
        <p:txBody>
          <a:bodyPr wrap="square">
            <a:spAutoFit/>
          </a:bodyPr>
          <a:lstStyle/>
          <a:p>
            <a:pPr marL="400050" algn="just">
              <a:lnSpc>
                <a:spcPct val="150000"/>
              </a:lnSpc>
              <a:buNone/>
            </a:pPr>
            <a:r>
              <a:rPr lang="en-ZA"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Each entity (participant</a:t>
            </a:r>
            <a:r>
              <a:rPr lang="en-ZA" sz="1800" b="1" dirty="0">
                <a:effectLst/>
                <a:latin typeface="Arial" panose="020B0604020202020204" pitchFamily="34" charset="0"/>
                <a:ea typeface="Times New Roman" panose="02020603050405020304" pitchFamily="18" charset="0"/>
                <a:cs typeface="Arial" panose="020B0604020202020204" pitchFamily="34" charset="0"/>
              </a:rPr>
              <a:t>)</a:t>
            </a:r>
            <a:r>
              <a:rPr lang="en-ZA" sz="1800" dirty="0">
                <a:effectLst/>
                <a:latin typeface="Arial" panose="020B0604020202020204" pitchFamily="34" charset="0"/>
                <a:ea typeface="Times New Roman" panose="02020603050405020304" pitchFamily="18" charset="0"/>
                <a:cs typeface="Arial" panose="020B0604020202020204" pitchFamily="34" charset="0"/>
              </a:rPr>
              <a:t> in the consortium joint venture (incorporated or unincorporated), or partnership </a:t>
            </a:r>
            <a:r>
              <a:rPr lang="en-ZA" sz="1800" b="1" dirty="0">
                <a:effectLst/>
                <a:latin typeface="Arial" panose="020B0604020202020204" pitchFamily="34" charset="0"/>
                <a:ea typeface="Times New Roman" panose="02020603050405020304" pitchFamily="18" charset="0"/>
                <a:cs typeface="Arial" panose="020B0604020202020204" pitchFamily="34" charset="0"/>
              </a:rPr>
              <a:t>must</a:t>
            </a:r>
            <a:r>
              <a:rPr lang="en-ZA" sz="1800" dirty="0">
                <a:effectLst/>
                <a:latin typeface="Arial" panose="020B0604020202020204" pitchFamily="34" charset="0"/>
                <a:ea typeface="Times New Roman" panose="02020603050405020304" pitchFamily="18" charset="0"/>
                <a:cs typeface="Arial" panose="020B0604020202020204" pitchFamily="34" charset="0"/>
              </a:rPr>
              <a:t> submit all mandatory documents including the following:</a:t>
            </a:r>
            <a:endParaRPr lang="en-ZA" dirty="0">
              <a:latin typeface="Arial" panose="020B0604020202020204" pitchFamily="34" charset="0"/>
              <a:ea typeface="Times New Roman" panose="02020603050405020304" pitchFamily="18" charset="0"/>
              <a:cs typeface="Arial" panose="020B0604020202020204" pitchFamily="34" charset="0"/>
            </a:endParaRPr>
          </a:p>
          <a:p>
            <a:pPr marL="685800" indent="-285750" algn="just">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Tax Compliance Status (TCS) PIN.</a:t>
            </a:r>
          </a:p>
          <a:p>
            <a:pPr marL="685800" indent="-285750" algn="just">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Proof of Central Supplier Database (CSD) registration (CSD report).</a:t>
            </a:r>
            <a:endParaRPr lang="en-ZA"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pPr>
            <a:endParaRPr lang="en-ZA" dirty="0">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While additional documents issued by the </a:t>
            </a: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Companies and Intellectual Property Commission (CIPC) </a:t>
            </a:r>
            <a:r>
              <a:rPr lang="en-GB" sz="1800" dirty="0">
                <a:effectLst/>
                <a:latin typeface="Arial" panose="020B0604020202020204" pitchFamily="34" charset="0"/>
                <a:ea typeface="Times New Roman" panose="02020603050405020304" pitchFamily="18" charset="0"/>
                <a:cs typeface="Arial" panose="020B0604020202020204" pitchFamily="34" charset="0"/>
              </a:rPr>
              <a:t>may be submitted, the inclusion of these two specific forms is mandatory.</a:t>
            </a:r>
          </a:p>
          <a:p>
            <a:pPr marL="685800" indent="-285750">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Registration certificate (Form </a:t>
            </a:r>
            <a:r>
              <a:rPr lang="en-GB" sz="1800" b="1"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CoR</a:t>
            </a: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14.3)</a:t>
            </a:r>
          </a:p>
          <a:p>
            <a:pPr marL="685800" indent="-285750">
              <a:lnSpc>
                <a:spcPct val="150000"/>
              </a:lnSpc>
              <a:buFont typeface="Arial" panose="020B0604020202020204" pitchFamily="34" charset="0"/>
              <a:buChar char="•"/>
            </a:pPr>
            <a:r>
              <a:rPr lang="en-GB" sz="1800" b="1" kern="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Notice of change of Directors (Form </a:t>
            </a:r>
            <a:r>
              <a:rPr lang="en-GB" sz="1800" b="1" kern="0"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CoR</a:t>
            </a:r>
            <a:r>
              <a:rPr lang="en-GB" sz="1800" b="1" kern="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39)</a:t>
            </a:r>
            <a:endParaRPr lang="en-US"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2363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124744"/>
            <a:ext cx="9144000" cy="4611519"/>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licence to manufacture medicines </a:t>
            </a:r>
            <a:r>
              <a:rPr lang="en-US" dirty="0">
                <a:latin typeface="Arial" panose="020B0604020202020204" pitchFamily="34" charset="0"/>
                <a:cs typeface="Arial" panose="020B0604020202020204" pitchFamily="34" charset="0"/>
              </a:rPr>
              <a:t>as issued by SAPHRA to the local manufacturer. (If local manufacturer is not the bidder, and is indicated on the MRC)</a:t>
            </a:r>
          </a:p>
          <a:p>
            <a:pPr>
              <a:lnSpc>
                <a:spcPct val="150000"/>
              </a:lnSpc>
            </a:pP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In case of a joint venture all companies in the agreement must supply their licence to manufacture medicines issued in terms of section 22C (1)(b) Medicines Act, as amended.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0" y="997565"/>
            <a:ext cx="9144000" cy="5898474"/>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SAPHRA for amendments on the Medicine Registration Certificate.</a:t>
            </a:r>
          </a:p>
          <a:p>
            <a:pPr marL="342900" indent="-34290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Both</a:t>
            </a:r>
            <a:r>
              <a:rPr lang="en-ZA" dirty="0">
                <a:latin typeface="Arial" panose="020B0604020202020204" pitchFamily="34" charset="0"/>
                <a:cs typeface="Arial" panose="020B0604020202020204" pitchFamily="34" charset="0"/>
              </a:rPr>
              <a:t> MRC and relevant variation summary must be submitted.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Annexure A (Conditions of Registration) will only be required </a:t>
            </a:r>
            <a:r>
              <a:rPr lang="en-GB" b="1" dirty="0">
                <a:latin typeface="Arial" panose="020B0604020202020204" pitchFamily="34" charset="0"/>
                <a:cs typeface="Arial" panose="020B0604020202020204" pitchFamily="34" charset="0"/>
              </a:rPr>
              <a:t>for newly </a:t>
            </a:r>
            <a:r>
              <a:rPr lang="en-GB" dirty="0">
                <a:latin typeface="Arial" panose="020B0604020202020204" pitchFamily="34" charset="0"/>
                <a:cs typeface="Arial" panose="020B0604020202020204" pitchFamily="34" charset="0"/>
              </a:rPr>
              <a:t>registered medicines.</a:t>
            </a:r>
          </a:p>
          <a:p>
            <a:pPr marL="342900" indent="-34290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If the </a:t>
            </a: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bidder is not the applicant</a:t>
            </a:r>
            <a:r>
              <a:rPr lang="en-ZA" dirty="0">
                <a:effectLst/>
                <a:latin typeface="Arial" panose="020B0604020202020204" pitchFamily="34" charset="0"/>
                <a:ea typeface="Times New Roman" panose="02020603050405020304" pitchFamily="18" charset="0"/>
                <a:cs typeface="Arial" panose="020B0604020202020204" pitchFamily="34" charset="0"/>
              </a:rPr>
              <a:t>, refer to section 5 of the SRCC for </a:t>
            </a:r>
            <a:r>
              <a:rPr lang="en-US" dirty="0">
                <a:effectLst/>
                <a:latin typeface="Arial" panose="020B0604020202020204" pitchFamily="34" charset="0"/>
                <a:ea typeface="Times New Roman" panose="02020603050405020304" pitchFamily="18" charset="0"/>
                <a:cs typeface="Arial" panose="020B0604020202020204" pitchFamily="34" charset="0"/>
              </a:rPr>
              <a:t>Consortium/ Joint Venture or Partnerships agreements</a:t>
            </a:r>
            <a:r>
              <a:rPr lang="en-ZA"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ct val="150000"/>
              </a:lnSpc>
              <a:buFont typeface="Arial" panose="020B0604020202020204" pitchFamily="34" charset="0"/>
              <a:buChar char="•"/>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0988F-1BA5-4B45-42B9-418C6BEC4D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E6801F-3839-6F2F-9FC1-FB8FEEE66840}"/>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F6326343-52C2-DF93-8269-5F205533C39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endParaRPr lang="en-GB" b="1" dirty="0">
              <a:solidFill>
                <a:schemeClr val="accent4">
                  <a:lumMod val="75000"/>
                </a:schemeClr>
              </a:solidFill>
              <a:latin typeface="Arial" panose="020B0604020202020204" pitchFamily="34" charset="0"/>
              <a:cs typeface="Arial" panose="020B0604020202020204" pitchFamily="34" charset="0"/>
            </a:endParaRPr>
          </a:p>
          <a:p>
            <a:pPr marL="228600">
              <a:lnSpc>
                <a:spcPct val="150000"/>
              </a:lnSpc>
            </a:pPr>
            <a:r>
              <a:rPr lang="en-GB" b="1" dirty="0">
                <a:solidFill>
                  <a:schemeClr val="accent4">
                    <a:lumMod val="75000"/>
                  </a:schemeClr>
                </a:solidFill>
                <a:latin typeface="Arial" panose="020B0604020202020204" pitchFamily="34" charset="0"/>
                <a:cs typeface="Arial" panose="020B0604020202020204" pitchFamily="34" charset="0"/>
              </a:rPr>
              <a:t>This applies in the following cases:</a:t>
            </a:r>
            <a:endParaRPr lang="en-ZA" b="1" dirty="0">
              <a:solidFill>
                <a:schemeClr val="accent4">
                  <a:lumMod val="75000"/>
                </a:schemeClr>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a:p>
            <a:pPr marL="228600" lvl="0">
              <a:lnSpc>
                <a:spcPct val="150000"/>
              </a:lnSpc>
            </a:pPr>
            <a:endParaRPr lang="en-GB"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8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23" y="1143000"/>
            <a:ext cx="8947720" cy="2954655"/>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13 October 2025</a:t>
            </a:r>
          </a:p>
          <a:p>
            <a:pPr>
              <a:lnSpc>
                <a:spcPct val="150000"/>
              </a:lnSpc>
            </a:pPr>
            <a:r>
              <a:rPr lang="en-US" b="1" dirty="0">
                <a:solidFill>
                  <a:srgbClr val="0070C0"/>
                </a:solidFill>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HP03-2026CHM – </a:t>
            </a:r>
            <a:r>
              <a:rPr lang="en-US" b="1" dirty="0">
                <a:latin typeface="Arial" pitchFamily="34" charset="0"/>
                <a:cs typeface="Arial" pitchFamily="34" charset="0"/>
              </a:rPr>
              <a:t>01 October 2026 to 30 September 2029 </a:t>
            </a:r>
            <a:r>
              <a:rPr lang="en-US" dirty="0">
                <a:latin typeface="Arial" pitchFamily="34" charset="0"/>
                <a:cs typeface="Arial" pitchFamily="34" charset="0"/>
              </a:rPr>
              <a:t>(3-year period)</a:t>
            </a:r>
          </a:p>
          <a:p>
            <a:pPr>
              <a:lnSpc>
                <a:spcPct val="150000"/>
              </a:lnSpc>
            </a:pPr>
            <a:r>
              <a:rPr lang="en-US" dirty="0">
                <a:latin typeface="Arial" pitchFamily="34" charset="0"/>
                <a:cs typeface="Arial" pitchFamily="34" charset="0"/>
              </a:rPr>
              <a:t>HP04-2026ONC – </a:t>
            </a:r>
            <a:r>
              <a:rPr lang="en-US" b="1" dirty="0">
                <a:latin typeface="Arial" pitchFamily="34" charset="0"/>
                <a:cs typeface="Arial" pitchFamily="34" charset="0"/>
              </a:rPr>
              <a:t>01 July 2026 to 31 December 2028 </a:t>
            </a:r>
            <a:r>
              <a:rPr lang="en-US" dirty="0">
                <a:latin typeface="Arial" pitchFamily="34" charset="0"/>
                <a:cs typeface="Arial" pitchFamily="34" charset="0"/>
              </a:rPr>
              <a:t>(2 and a half year period)</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0" y="1124744"/>
            <a:ext cx="9144000" cy="5663089"/>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An</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agreement is required for multiple enterprises combined in a bid.</a:t>
            </a:r>
          </a:p>
          <a:p>
            <a:pPr marL="400050" algn="just">
              <a:lnSpc>
                <a:spcPct val="150000"/>
              </a:lnSpc>
              <a:buNone/>
            </a:pPr>
            <a:r>
              <a:rPr lang="en-ZA" sz="1800" dirty="0">
                <a:effectLst/>
                <a:latin typeface="Arial" panose="020B0604020202020204" pitchFamily="34" charset="0"/>
                <a:ea typeface="Times New Roman" panose="02020603050405020304" pitchFamily="18" charset="0"/>
              </a:rPr>
              <a:t>The following </a:t>
            </a:r>
            <a:r>
              <a:rPr lang="en-ZA" sz="1800" b="1" dirty="0">
                <a:solidFill>
                  <a:schemeClr val="accent4">
                    <a:lumMod val="75000"/>
                  </a:schemeClr>
                </a:solidFill>
                <a:effectLst/>
                <a:latin typeface="Arial" panose="020B0604020202020204" pitchFamily="34" charset="0"/>
                <a:ea typeface="Times New Roman" panose="02020603050405020304" pitchFamily="18" charset="0"/>
              </a:rPr>
              <a:t>legislative documents are mandatory </a:t>
            </a:r>
            <a:r>
              <a:rPr lang="en-ZA" sz="1800" dirty="0">
                <a:effectLst/>
                <a:latin typeface="Arial" panose="020B0604020202020204" pitchFamily="34" charset="0"/>
                <a:ea typeface="Times New Roman" panose="02020603050405020304" pitchFamily="18" charset="0"/>
              </a:rPr>
              <a:t>for all parties involved in </a:t>
            </a:r>
            <a:r>
              <a:rPr lang="en-GB" sz="1800" dirty="0">
                <a:effectLst/>
                <a:latin typeface="Arial" panose="020B0604020202020204" pitchFamily="34" charset="0"/>
                <a:ea typeface="Times New Roman" panose="02020603050405020304" pitchFamily="18" charset="0"/>
              </a:rPr>
              <a:t>consortium, joint venture (incorporated or unincorporated), or partnership.</a:t>
            </a:r>
            <a:r>
              <a:rPr lang="en-ZA" sz="1800" dirty="0">
                <a:effectLst/>
                <a:latin typeface="Arial" panose="020B0604020202020204" pitchFamily="34" charset="0"/>
                <a:ea typeface="Times New Roman" panose="02020603050405020304" pitchFamily="18" charset="0"/>
              </a:rPr>
              <a:t>:</a:t>
            </a: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 valid license to manufacture (bidder and applicant), </a:t>
            </a:r>
            <a:r>
              <a:rPr lang="en-ZA" sz="1800" dirty="0">
                <a:effectLst/>
                <a:latin typeface="Arial" panose="020B0604020202020204" pitchFamily="34" charset="0"/>
                <a:ea typeface="Times New Roman" panose="02020603050405020304" pitchFamily="18" charset="0"/>
              </a:rPr>
              <a:t>along with certified copies as per section 5.1, must be provided for all parties involved in the bid.</a:t>
            </a: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An MRC (Medicines Registration Certificate) as per section 5, where one of the parties </a:t>
            </a:r>
            <a:r>
              <a:rPr lang="en-ZA" sz="1800" dirty="0">
                <a:effectLst/>
                <a:latin typeface="Arial" panose="020B0604020202020204" pitchFamily="34" charset="0"/>
                <a:ea typeface="Times New Roman" panose="02020603050405020304" pitchFamily="18" charset="0"/>
              </a:rPr>
              <a:t>in the </a:t>
            </a:r>
            <a:r>
              <a:rPr lang="en-GB" sz="1800" dirty="0">
                <a:effectLst/>
                <a:latin typeface="Arial" panose="020B0604020202020204" pitchFamily="34" charset="0"/>
                <a:ea typeface="Times New Roman" panose="02020603050405020304" pitchFamily="18" charset="0"/>
              </a:rPr>
              <a:t>consortium, joint venture (incorporated or unincorporated) or partnership </a:t>
            </a:r>
            <a:r>
              <a:rPr lang="en-ZA" sz="1800" dirty="0">
                <a:effectLst/>
                <a:latin typeface="Arial" panose="020B0604020202020204" pitchFamily="34" charset="0"/>
                <a:ea typeface="Times New Roman" panose="02020603050405020304" pitchFamily="18" charset="0"/>
              </a:rPr>
              <a:t>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 and mandatory requirements pertaining to this bid as indicated in the SRCC. </a:t>
            </a:r>
          </a:p>
          <a:p>
            <a:pPr marL="228600">
              <a:lnSpc>
                <a:spcPct val="150000"/>
              </a:lnSpc>
            </a:pPr>
            <a:r>
              <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Refer to section 5 of the SRCC for further details pertaining to mandatory legislative requirements.</a:t>
            </a:r>
          </a:p>
          <a:p>
            <a:pPr lvl="1" algn="just">
              <a:spcAft>
                <a:spcPts val="600"/>
              </a:spcAft>
            </a:pP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49251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2453" y="0"/>
            <a:ext cx="7668344"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35496" y="1052736"/>
            <a:ext cx="9022208" cy="6232475"/>
          </a:xfrm>
          <a:prstGeom prst="rect">
            <a:avLst/>
          </a:prstGeom>
          <a:solidFill>
            <a:schemeClr val="bg1"/>
          </a:solid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285750" algn="just">
              <a:lnSpc>
                <a:spcPct val="150000"/>
              </a:lnSpc>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SAPHRA which must be listed on the MRC.</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285750" algn="just"/>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Preference for Locally Produced Products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1124744"/>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ED0B-04A3-9750-4A20-CA235BF0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D4F7-31B1-1F80-5EC5-77A10FE29E1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4F72B2F7-C170-B49D-7367-C3813403A502}"/>
              </a:ext>
            </a:extLst>
          </p:cNvPr>
          <p:cNvSpPr txBox="1"/>
          <p:nvPr/>
        </p:nvSpPr>
        <p:spPr>
          <a:xfrm>
            <a:off x="125506" y="1124744"/>
            <a:ext cx="8892988" cy="5898474"/>
          </a:xfrm>
          <a:prstGeom prst="rect">
            <a:avLst/>
          </a:prstGeom>
          <a:solidFill>
            <a:schemeClr val="bg1"/>
          </a:solidFill>
        </p:spPr>
        <p:txBody>
          <a:bodyPr wrap="square" rtlCol="0">
            <a:spAutoFit/>
          </a:bodyPr>
          <a:lstStyle/>
          <a:p>
            <a:pPr marL="285750" indent="-285750" algn="just">
              <a:lnSpc>
                <a:spcPct val="150000"/>
              </a:lnSpc>
              <a:buFont typeface="Arial" panose="020B0604020202020204" pitchFamily="34" charset="0"/>
              <a:buChar char="•"/>
            </a:pPr>
            <a:r>
              <a:rPr lang="en-GB" sz="1800" dirty="0">
                <a:effectLst/>
                <a:latin typeface="Arial" panose="020B0604020202020204" pitchFamily="34" charset="0"/>
                <a:ea typeface="Symbol" panose="05050102010706020507" pitchFamily="18" charset="2"/>
                <a:cs typeface="Symbol" panose="05050102010706020507" pitchFamily="18" charset="2"/>
              </a:rPr>
              <a:t>All medicines must be supplied in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complete, patient-ready packaging in the specified pack size</a:t>
            </a:r>
            <a:r>
              <a:rPr lang="en-GB" sz="1800" dirty="0">
                <a:effectLst/>
                <a:latin typeface="Arial" panose="020B0604020202020204" pitchFamily="34" charset="0"/>
                <a:ea typeface="Symbol" panose="05050102010706020507" pitchFamily="18" charset="2"/>
                <a:cs typeface="Symbol" panose="05050102010706020507" pitchFamily="18" charset="2"/>
              </a:rPr>
              <a:t>, using containers that are properly sealed and labelled in compliance with Medicines Act. Packaging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must be in a ready-to-dispense format </a:t>
            </a:r>
            <a:r>
              <a:rPr lang="en-GB" sz="1800" dirty="0">
                <a:effectLst/>
                <a:latin typeface="Arial" panose="020B0604020202020204" pitchFamily="34" charset="0"/>
                <a:ea typeface="Symbol" panose="05050102010706020507" pitchFamily="18" charset="2"/>
                <a:cs typeface="Symbol" panose="05050102010706020507" pitchFamily="18" charset="2"/>
              </a:rPr>
              <a:t>that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does not require any manipulation, packing, or repacking </a:t>
            </a:r>
            <a:r>
              <a:rPr lang="en-GB" sz="1800" dirty="0">
                <a:effectLst/>
                <a:latin typeface="Arial" panose="020B0604020202020204" pitchFamily="34" charset="0"/>
                <a:ea typeface="Symbol" panose="05050102010706020507" pitchFamily="18" charset="2"/>
                <a:cs typeface="Symbol" panose="05050102010706020507" pitchFamily="18" charset="2"/>
              </a:rPr>
              <a:t>by the dispensing healthcare workers.</a:t>
            </a:r>
            <a:endParaRPr lang="en-ZA" sz="1800" dirty="0">
              <a:effectLst/>
              <a:latin typeface="Times New Roman" panose="02020603050405020304" pitchFamily="18" charset="0"/>
              <a:ea typeface="Symbol" panose="05050102010706020507" pitchFamily="18" charset="2"/>
              <a:cs typeface="Symbol" panose="05050102010706020507" pitchFamily="18" charset="2"/>
            </a:endParaRPr>
          </a:p>
          <a:p>
            <a:pPr marL="285750" lvl="0" indent="-285750" algn="just">
              <a:lnSpc>
                <a:spcPct val="150000"/>
              </a:lnSpc>
              <a:buFont typeface="Arial" panose="020B0604020202020204" pitchFamily="34" charset="0"/>
              <a:buChar char="•"/>
            </a:pPr>
            <a:r>
              <a:rPr lang="en-GB" sz="1800" b="1" dirty="0">
                <a:solidFill>
                  <a:schemeClr val="accent1"/>
                </a:solidFill>
                <a:effectLst/>
                <a:latin typeface="Arial" panose="020B0604020202020204" pitchFamily="34" charset="0"/>
                <a:ea typeface="Times New Roman" panose="02020603050405020304" pitchFamily="18" charset="0"/>
              </a:rPr>
              <a:t>The 28-day dispensing pack size is currently being phased out</a:t>
            </a:r>
            <a:r>
              <a:rPr lang="en-GB" sz="1800" dirty="0">
                <a:effectLst/>
                <a:latin typeface="Arial" panose="020B0604020202020204" pitchFamily="34" charset="0"/>
                <a:ea typeface="Times New Roman" panose="02020603050405020304" pitchFamily="18" charset="0"/>
              </a:rPr>
              <a:t>. In the case of medicines for chronic conditions, pack sizes suitable for a 30-day treatment cycle are required. </a:t>
            </a:r>
            <a:endParaRPr lang="en-ZA" dirty="0">
              <a:latin typeface="Times New Roman" panose="02020603050405020304" pitchFamily="18" charset="0"/>
              <a:ea typeface="Times New Roman" panose="02020603050405020304" pitchFamily="18" charset="0"/>
            </a:endParaRPr>
          </a:p>
          <a:p>
            <a:pPr marL="285750" lvl="0" indent="-285750" algn="just">
              <a:lnSpc>
                <a:spcPct val="150000"/>
              </a:lnSpc>
              <a:buFont typeface="Arial" panose="020B0604020202020204" pitchFamily="34" charset="0"/>
              <a:buChar char="•"/>
            </a:pPr>
            <a:r>
              <a:rPr lang="en-GB" sz="1800" b="1" dirty="0">
                <a:solidFill>
                  <a:schemeClr val="accent1"/>
                </a:solidFill>
                <a:effectLst/>
                <a:latin typeface="Arial" panose="020B0604020202020204" pitchFamily="34" charset="0"/>
                <a:ea typeface="Times New Roman" panose="02020603050405020304" pitchFamily="18" charset="0"/>
              </a:rPr>
              <a:t>Where a 30-day dispensing pack size is advertised, and a 28-day dispensing provided, no conversion factor will be utilised.</a:t>
            </a:r>
            <a:r>
              <a:rPr lang="en-GB" sz="1800" dirty="0">
                <a:effectLst/>
                <a:latin typeface="Arial" panose="020B0604020202020204" pitchFamily="34" charset="0"/>
                <a:ea typeface="Times New Roman" panose="02020603050405020304" pitchFamily="18" charset="0"/>
              </a:rPr>
              <a:t> Evaluation will directly compare the 30-day dispensing pack size with other options offered and will not be considered as a specification deviation. All bidders are encouraged to participate in this tender.</a:t>
            </a:r>
            <a:endParaRPr lang="en-ZA" sz="1800" dirty="0">
              <a:effectLst/>
              <a:latin typeface="Times New Roman" panose="02020603050405020304" pitchFamily="18" charset="0"/>
              <a:ea typeface="Times New Roman" panose="02020603050405020304" pitchFamily="18"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EEC2F66E-5A8B-E3D2-AA42-1C856DF9EEE5}"/>
              </a:ext>
            </a:extLst>
          </p:cNvPr>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Compliance to specifications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8038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107504" y="1101429"/>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and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01AD-EB05-07C5-1F7D-9E03E895A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4356-6956-6559-DF39-B20545B081E4}"/>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900C25A4-21B4-F2CF-60A2-623CD78CD34F}"/>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6A657-8F10-C573-36D1-AC058C2D0124}"/>
              </a:ext>
            </a:extLst>
          </p:cNvPr>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A658664F-98B2-31FE-54BE-8FFA198F38A4}"/>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1837D6CC-C9C4-9B2A-3461-5A491165A672}"/>
              </a:ext>
            </a:extLst>
          </p:cNvPr>
          <p:cNvPicPr>
            <a:picLocks noChangeAspect="1"/>
          </p:cNvPicPr>
          <p:nvPr/>
        </p:nvPicPr>
        <p:blipFill>
          <a:blip r:embed="rId2"/>
          <a:stretch>
            <a:fillRect/>
          </a:stretch>
        </p:blipFill>
        <p:spPr>
          <a:xfrm>
            <a:off x="251520" y="2068671"/>
            <a:ext cx="8414861" cy="3038310"/>
          </a:xfrm>
          <a:prstGeom prst="rect">
            <a:avLst/>
          </a:prstGeom>
        </p:spPr>
      </p:pic>
    </p:spTree>
    <p:extLst>
      <p:ext uri="{BB962C8B-B14F-4D97-AF65-F5344CB8AC3E}">
        <p14:creationId xmlns:p14="http://schemas.microsoft.com/office/powerpoint/2010/main" val="197979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07504" y="-99392"/>
            <a:ext cx="6073080"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 Allocation – Phase III</a:t>
            </a: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61590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755577" y="1594560"/>
            <a:ext cx="6794536" cy="221798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a:t>
            </a:r>
          </a:p>
        </p:txBody>
      </p:sp>
      <p:sp>
        <p:nvSpPr>
          <p:cNvPr id="7" name="TextBox 6">
            <a:extLst>
              <a:ext uri="{FF2B5EF4-FFF2-40B4-BE49-F238E27FC236}">
                <a16:creationId xmlns:a16="http://schemas.microsoft.com/office/drawing/2014/main" id="{AE7942BB-D1DD-AA4D-F676-9FDE139B4E42}"/>
              </a:ext>
            </a:extLst>
          </p:cNvPr>
          <p:cNvSpPr txBox="1"/>
          <p:nvPr/>
        </p:nvSpPr>
        <p:spPr>
          <a:xfrm>
            <a:off x="611560" y="4005064"/>
            <a:ext cx="7385580" cy="923330"/>
          </a:xfrm>
          <a:prstGeom prst="rect">
            <a:avLst/>
          </a:prstGeom>
          <a:noFill/>
        </p:spPr>
        <p:txBody>
          <a:bodyPr wrap="square">
            <a:spAutoFit/>
          </a:bodyPr>
          <a:lstStyle/>
          <a:p>
            <a:pPr marL="285750" indent="-285750">
              <a:buFont typeface="Arial" panose="020B0604020202020204" pitchFamily="34" charset="0"/>
              <a:buChar char="•"/>
              <a:defRPr sz="1800"/>
            </a:pPr>
            <a:r>
              <a:rPr lang="en-US" dirty="0"/>
              <a:t>2022 Regulations replace B-BBEE level preference with 'specific goals'</a:t>
            </a:r>
          </a:p>
          <a:p>
            <a:pPr marL="285750" indent="-285750">
              <a:buFont typeface="Arial" panose="020B0604020202020204" pitchFamily="34" charset="0"/>
              <a:buChar char="•"/>
              <a:defRPr sz="1800"/>
            </a:pPr>
            <a:r>
              <a:rPr lang="en-US" dirty="0"/>
              <a:t>Points allocation now tied to HDI Ownership &amp; RDP Goals</a:t>
            </a:r>
          </a:p>
          <a:p>
            <a:pPr marL="285750" indent="-285750">
              <a:buFont typeface="Arial" panose="020B0604020202020204" pitchFamily="34" charset="0"/>
              <a:buChar char="•"/>
              <a:defRPr sz="1800"/>
            </a:pPr>
            <a:r>
              <a:rPr lang="en-US" dirty="0"/>
              <a:t>Effective from 16 January 2023</a:t>
            </a:r>
          </a:p>
        </p:txBody>
      </p:sp>
    </p:spTree>
    <p:extLst>
      <p:ext uri="{BB962C8B-B14F-4D97-AF65-F5344CB8AC3E}">
        <p14:creationId xmlns:p14="http://schemas.microsoft.com/office/powerpoint/2010/main" val="290833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1DFB-019F-A749-766C-FE5574845D4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CE6496C-B00D-88F7-3BE5-362042B62CB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395536" y="2348880"/>
            <a:ext cx="2232248" cy="1328719"/>
          </a:xfrm>
          <a:prstGeom prst="rect">
            <a:avLst/>
          </a:prstGeom>
          <a:ln w="57150">
            <a:solidFill>
              <a:schemeClr val="tx2">
                <a:lumMod val="40000"/>
                <a:lumOff val="60000"/>
              </a:schemeClr>
            </a:solidFill>
          </a:ln>
        </p:spPr>
      </p:pic>
      <p:sp>
        <p:nvSpPr>
          <p:cNvPr id="2" name="Title 1">
            <a:extLst>
              <a:ext uri="{FF2B5EF4-FFF2-40B4-BE49-F238E27FC236}">
                <a16:creationId xmlns:a16="http://schemas.microsoft.com/office/drawing/2014/main" id="{8998406F-035B-F987-A27B-7BEB165292AF}"/>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20" name="Rectangle 2">
            <a:extLst>
              <a:ext uri="{FF2B5EF4-FFF2-40B4-BE49-F238E27FC236}">
                <a16:creationId xmlns:a16="http://schemas.microsoft.com/office/drawing/2014/main" id="{CA82645D-E59B-59CB-9B3B-6543490EFB72}"/>
              </a:ext>
            </a:extLst>
          </p:cNvPr>
          <p:cNvSpPr txBox="1">
            <a:spLocks noChangeArrowheads="1"/>
          </p:cNvSpPr>
          <p:nvPr/>
        </p:nvSpPr>
        <p:spPr>
          <a:xfrm>
            <a:off x="35496" y="-9108"/>
            <a:ext cx="7272808" cy="839071"/>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anose="020B0604020202020204" pitchFamily="34" charset="0"/>
              </a:rPr>
              <a:t>2022 Regulations / Public Procurement Act, 2024  </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a:extLst>
              <a:ext uri="{FF2B5EF4-FFF2-40B4-BE49-F238E27FC236}">
                <a16:creationId xmlns:a16="http://schemas.microsoft.com/office/drawing/2014/main" id="{3EF5EC28-83FC-5078-9648-A034D1956C40}"/>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Overview  - Public Procurement Act, 2024 (Future) </a:t>
            </a:r>
          </a:p>
        </p:txBody>
      </p:sp>
      <p:sp>
        <p:nvSpPr>
          <p:cNvPr id="5" name="Content Placeholder 2">
            <a:extLst>
              <a:ext uri="{FF2B5EF4-FFF2-40B4-BE49-F238E27FC236}">
                <a16:creationId xmlns:a16="http://schemas.microsoft.com/office/drawing/2014/main" id="{9A74945F-5AC5-4A9D-BFC1-BB57D56861A1}"/>
              </a:ext>
            </a:extLst>
          </p:cNvPr>
          <p:cNvSpPr txBox="1">
            <a:spLocks/>
          </p:cNvSpPr>
          <p:nvPr/>
        </p:nvSpPr>
        <p:spPr>
          <a:xfrm>
            <a:off x="950912" y="1539724"/>
            <a:ext cx="7581528" cy="4121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1800"/>
            </a:pPr>
            <a:r>
              <a:rPr lang="en-US" sz="1800" dirty="0"/>
              <a:t>Signed into law by President Ramaphosa on 23 July 2024</a:t>
            </a:r>
          </a:p>
          <a:p>
            <a:pPr marL="0" indent="0">
              <a:buNone/>
              <a:defRPr sz="1800"/>
            </a:pPr>
            <a:r>
              <a:rPr lang="en-US" sz="1800" dirty="0"/>
              <a:t>Act not yet in effect - Act anticipated to come into *effect by Q3 of 2026 </a:t>
            </a:r>
          </a:p>
          <a:p>
            <a:pPr marL="0" indent="0">
              <a:buNone/>
              <a:defRPr sz="1800"/>
            </a:pPr>
            <a:r>
              <a:rPr lang="en-US" sz="1800" i="1" dirty="0"/>
              <a:t>		(*requires Presidential proclamation for commencement)</a:t>
            </a:r>
          </a:p>
          <a:p>
            <a:pPr marL="0" indent="0">
              <a:buNone/>
              <a:defRPr sz="1800"/>
            </a:pPr>
            <a:endParaRPr lang="en-US" sz="1800" dirty="0"/>
          </a:p>
          <a:p>
            <a:pPr marL="0" indent="0">
              <a:buNone/>
              <a:defRPr sz="1800"/>
            </a:pPr>
            <a:r>
              <a:rPr lang="en-US" sz="1800" dirty="0"/>
              <a:t>                                 Creates a single framework for procurement </a:t>
            </a:r>
          </a:p>
          <a:p>
            <a:pPr marL="0" indent="0">
              <a:buNone/>
              <a:defRPr sz="1800"/>
            </a:pPr>
            <a:r>
              <a:rPr lang="en-US" sz="1800" dirty="0"/>
              <a:t>                                  across all organs of state</a:t>
            </a:r>
          </a:p>
          <a:p>
            <a:pPr marL="0" indent="0">
              <a:buNone/>
              <a:defRPr sz="1800"/>
            </a:pPr>
            <a:endParaRPr lang="en-US" sz="1800" dirty="0"/>
          </a:p>
          <a:p>
            <a:pPr marL="0" indent="0">
              <a:buNone/>
              <a:defRPr sz="1800"/>
            </a:pPr>
            <a:endParaRPr lang="en-US" sz="1800" dirty="0"/>
          </a:p>
          <a:p>
            <a:pPr marL="0" indent="0">
              <a:buNone/>
              <a:defRPr sz="1800"/>
            </a:pPr>
            <a:r>
              <a:rPr lang="en-US" sz="1800" dirty="0"/>
              <a:t>At present the 2022 Preferential Procurement Regulations remain in force</a:t>
            </a:r>
          </a:p>
          <a:p>
            <a:pPr marL="0" indent="0">
              <a:buNone/>
              <a:defRPr sz="1800"/>
            </a:pPr>
            <a:r>
              <a:rPr lang="en-US" sz="1800" dirty="0"/>
              <a:t>All AMD tenders aligned with SCM Circular 10 for allocation of preferential points (HDI &amp; RDP scoring).</a:t>
            </a:r>
          </a:p>
          <a:p>
            <a:pPr marL="0" indent="0">
              <a:buNone/>
              <a:defRPr sz="1800"/>
            </a:pPr>
            <a:endParaRPr lang="en-US" sz="1800" dirty="0"/>
          </a:p>
        </p:txBody>
      </p:sp>
    </p:spTree>
    <p:extLst>
      <p:ext uri="{BB962C8B-B14F-4D97-AF65-F5344CB8AC3E}">
        <p14:creationId xmlns:p14="http://schemas.microsoft.com/office/powerpoint/2010/main" val="153882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07504" y="1124744"/>
            <a:ext cx="8928992" cy="4611519"/>
          </a:xfrm>
          <a:prstGeom prst="rect">
            <a:avLst/>
          </a:prstGeom>
          <a:noFill/>
        </p:spPr>
        <p:txBody>
          <a:bodyPr wrap="square" rtlCol="0">
            <a:spAutoFit/>
          </a:bodyPr>
          <a:lstStyle/>
          <a:p>
            <a:pPr marL="0" lvl="1">
              <a:lnSpc>
                <a:spcPct val="150000"/>
              </a:lnSpc>
              <a:defRPr/>
            </a:pPr>
            <a:r>
              <a:rPr lang="en-ZA" b="1" dirty="0">
                <a:solidFill>
                  <a:schemeClr val="accent2">
                    <a:lumMod val="75000"/>
                  </a:schemeClr>
                </a:solidFill>
                <a:latin typeface="Arial" pitchFamily="34" charset="0"/>
                <a:cs typeface="Arial" pitchFamily="34" charset="0"/>
              </a:rPr>
              <a:t>Six documents </a:t>
            </a:r>
            <a:r>
              <a:rPr lang="en-ZA" dirty="0">
                <a:latin typeface="Arial" pitchFamily="34" charset="0"/>
                <a:cs typeface="Arial" pitchFamily="34" charset="0"/>
              </a:rPr>
              <a:t>must be downloaded per tender and saved: </a:t>
            </a:r>
          </a:p>
          <a:p>
            <a:pPr marL="0" lvl="1">
              <a:lnSpc>
                <a:spcPct val="150000"/>
              </a:lnSpc>
              <a:defRPr/>
            </a:pPr>
            <a:endParaRPr lang="en-ZA" dirty="0">
              <a:latin typeface="Arial" pitchFamily="34" charset="0"/>
              <a:cs typeface="Arial" pitchFamily="34" charset="0"/>
            </a:endParaRPr>
          </a:p>
          <a:p>
            <a:pPr lvl="2" indent="-457200">
              <a:lnSpc>
                <a:spcPct val="150000"/>
              </a:lnSpc>
              <a:buAutoNum type="arabicParenR"/>
              <a:defRPr/>
            </a:pPr>
            <a:r>
              <a:rPr lang="en-ZA" dirty="0">
                <a:latin typeface="Arial" pitchFamily="34" charset="0"/>
                <a:cs typeface="Arial" pitchFamily="34" charset="0"/>
              </a:rPr>
              <a:t>Bid pack</a:t>
            </a:r>
          </a:p>
          <a:p>
            <a:pPr lvl="2" indent="-457200">
              <a:lnSpc>
                <a:spcPct val="150000"/>
              </a:lnSpc>
              <a:defRPr/>
            </a:pPr>
            <a:r>
              <a:rPr lang="en-ZA" dirty="0">
                <a:latin typeface="Arial" pitchFamily="34" charset="0"/>
                <a:cs typeface="Arial" pitchFamily="34" charset="0"/>
              </a:rPr>
              <a:t>2)    Bid Response Document (in Excel)</a:t>
            </a:r>
          </a:p>
          <a:p>
            <a:pPr lvl="2" indent="-457200">
              <a:lnSpc>
                <a:spcPct val="150000"/>
              </a:lnSpc>
              <a:buAutoNum type="arabicParenR" startAt="3"/>
              <a:defRPr/>
            </a:pPr>
            <a:r>
              <a:rPr lang="en-ZA" dirty="0">
                <a:latin typeface="Arial" pitchFamily="34" charset="0"/>
                <a:cs typeface="Arial" pitchFamily="34" charset="0"/>
              </a:rPr>
              <a:t>Annexure A – Checklist (in Excel)</a:t>
            </a:r>
          </a:p>
          <a:p>
            <a:pPr lvl="2" indent="-457200">
              <a:lnSpc>
                <a:spcPct val="150000"/>
              </a:lnSpc>
              <a:buAutoNum type="arabicParenR" startAt="3"/>
              <a:defRPr/>
            </a:pPr>
            <a:r>
              <a:rPr lang="en-ZA" dirty="0">
                <a:latin typeface="Arial" pitchFamily="34" charset="0"/>
                <a:cs typeface="Arial" pitchFamily="34" charset="0"/>
              </a:rPr>
              <a:t>Annexure B – Invoice requirements</a:t>
            </a:r>
          </a:p>
          <a:p>
            <a:pPr lvl="2" indent="-457200">
              <a:lnSpc>
                <a:spcPct val="150000"/>
              </a:lnSpc>
              <a:buAutoNum type="arabicParenR" startAt="3"/>
              <a:defRPr/>
            </a:pPr>
            <a:r>
              <a:rPr lang="en-ZA" dirty="0">
                <a:latin typeface="Arial" pitchFamily="34" charset="0"/>
                <a:cs typeface="Arial" pitchFamily="34" charset="0"/>
              </a:rPr>
              <a:t>PBD4.1 – Bidders’ Contact Details (in Excel)</a:t>
            </a:r>
          </a:p>
          <a:p>
            <a:pPr marL="457200" lvl="2">
              <a:lnSpc>
                <a:spcPct val="150000"/>
              </a:lnSpc>
              <a:defRPr/>
            </a:pPr>
            <a:r>
              <a:rPr lang="en-ZA" dirty="0">
                <a:latin typeface="Arial" pitchFamily="34" charset="0"/>
                <a:cs typeface="Arial" pitchFamily="34" charset="0"/>
              </a:rPr>
              <a:t>6)    PBD9.1 Directors Categorisation Profile (in Excel and must be completed)</a:t>
            </a:r>
          </a:p>
          <a:p>
            <a:pPr marL="457200" lvl="2">
              <a:lnSpc>
                <a:spcPct val="150000"/>
              </a:lnSpc>
              <a:defRPr/>
            </a:pPr>
            <a:endParaRPr lang="en-ZA" dirty="0">
              <a:latin typeface="Arial" pitchFamily="34" charset="0"/>
              <a:cs typeface="Arial" pitchFamily="34" charset="0"/>
            </a:endParaRPr>
          </a:p>
          <a:p>
            <a:pPr marL="457200" lvl="2">
              <a:lnSpc>
                <a:spcPct val="150000"/>
              </a:lnSpc>
              <a:defRPr/>
            </a:pPr>
            <a:r>
              <a:rPr lang="en-ZA" b="1" dirty="0">
                <a:solidFill>
                  <a:schemeClr val="accent2">
                    <a:lumMod val="75000"/>
                  </a:schemeClr>
                </a:solidFill>
                <a:latin typeface="Arial" pitchFamily="34" charset="0"/>
                <a:cs typeface="Arial" pitchFamily="34" charset="0"/>
              </a:rPr>
              <a:t>Note: Its compulsory to submit certified copies of Director’s/Owners      identification documents</a:t>
            </a:r>
            <a:endParaRPr lang="en-US"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6A20-1B8D-003B-F3B8-6AE88C2DB72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550466-14F6-09CE-EBD0-A809D139813C}"/>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4462C438-0E7D-8141-74AF-B42B34EE8512}"/>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Interpretation of 2022 Regulations </a:t>
            </a:r>
          </a:p>
        </p:txBody>
      </p:sp>
      <p:sp>
        <p:nvSpPr>
          <p:cNvPr id="4" name="Content Placeholder 2">
            <a:extLst>
              <a:ext uri="{FF2B5EF4-FFF2-40B4-BE49-F238E27FC236}">
                <a16:creationId xmlns:a16="http://schemas.microsoft.com/office/drawing/2014/main" id="{290810E6-257D-41B6-54BF-1D4336733E26}"/>
              </a:ext>
            </a:extLst>
          </p:cNvPr>
          <p:cNvSpPr txBox="1">
            <a:spLocks/>
          </p:cNvSpPr>
          <p:nvPr/>
        </p:nvSpPr>
        <p:spPr>
          <a:xfrm>
            <a:off x="457200" y="1600200"/>
            <a:ext cx="8229600" cy="4495800"/>
          </a:xfrm>
          <a:prstGeom prst="rect">
            <a:avLst/>
          </a:prstGeom>
        </p:spPr>
        <p:txBody>
          <a:bodyPr/>
          <a:lstStyle>
            <a:defPPr>
              <a:defRPr lang="en-US"/>
            </a:defPPr>
            <a:lvl1pPr marL="342900" indent="-342900">
              <a:spcBef>
                <a:spcPct val="20000"/>
              </a:spcBef>
              <a:buFont typeface="Arial" pitchFamily="34" charset="0"/>
              <a:buChar char="•"/>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dirty="0"/>
              <a:t>Under the 2022 Preferential Procurement Regulations:</a:t>
            </a:r>
          </a:p>
          <a:p>
            <a:r>
              <a:rPr lang="en-US" dirty="0"/>
              <a:t>90/10 Points or 20/80 are no longer automatically tied to B-BBEE levels.</a:t>
            </a:r>
          </a:p>
          <a:p>
            <a:r>
              <a:rPr lang="en-US" dirty="0"/>
              <a:t>The previous linkage to B-BBEE Level scoring was removed</a:t>
            </a:r>
          </a:p>
          <a:p>
            <a:pPr marL="0" indent="0">
              <a:buNone/>
            </a:pPr>
            <a:endParaRPr lang="en-US" dirty="0"/>
          </a:p>
          <a:p>
            <a:pPr marL="0" indent="0">
              <a:buNone/>
            </a:pPr>
            <a:r>
              <a:rPr lang="en-US" dirty="0"/>
              <a:t>Organs of state may select their own RDP goals and allocate points for “specific goals”</a:t>
            </a:r>
          </a:p>
          <a:p>
            <a:r>
              <a:rPr lang="en-US" dirty="0"/>
              <a:t>NDoH SCM 10 of 2022-2023 aligned with these priorities.</a:t>
            </a:r>
          </a:p>
          <a:p>
            <a:pPr marL="0" indent="0">
              <a:buNone/>
            </a:pPr>
            <a:endParaRPr lang="en-US" dirty="0"/>
          </a:p>
          <a:p>
            <a:r>
              <a:rPr lang="en-US" dirty="0"/>
              <a:t>Specific goals was formally recorded by BEC/BSC and being applied in tender evaluations as follows:</a:t>
            </a:r>
          </a:p>
          <a:p>
            <a:pPr marL="742950" lvl="2" indent="-342900"/>
            <a:r>
              <a:rPr lang="en-US" sz="1800" dirty="0"/>
              <a:t>HDI ownership (race, gender, disability)</a:t>
            </a:r>
          </a:p>
          <a:p>
            <a:pPr marL="742950" lvl="2" indent="-342900"/>
            <a:r>
              <a:rPr lang="en-US" sz="1800" dirty="0"/>
              <a:t>RDP goal (</a:t>
            </a:r>
            <a:r>
              <a:rPr lang="en-US" sz="1800" i="1" dirty="0"/>
              <a:t>“Promotion of South African owned enterprises”</a:t>
            </a:r>
            <a:r>
              <a:rPr lang="en-US" sz="1800" dirty="0"/>
              <a:t> )</a:t>
            </a:r>
          </a:p>
          <a:p>
            <a:pPr marL="0" indent="0">
              <a:buNone/>
            </a:pPr>
            <a:endParaRPr lang="en-US" sz="1800" b="1" dirty="0"/>
          </a:p>
          <a:p>
            <a:endParaRPr lang="en-ZA" dirty="0"/>
          </a:p>
        </p:txBody>
      </p:sp>
    </p:spTree>
    <p:extLst>
      <p:ext uri="{BB962C8B-B14F-4D97-AF65-F5344CB8AC3E}">
        <p14:creationId xmlns:p14="http://schemas.microsoft.com/office/powerpoint/2010/main" val="235438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3437-CA09-08A1-DA66-9E128D344A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7F65BC-4564-14DF-8335-5AAA4D818EBF}"/>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8" name="Rectangle: Rounded Corners 7">
            <a:extLst>
              <a:ext uri="{FF2B5EF4-FFF2-40B4-BE49-F238E27FC236}">
                <a16:creationId xmlns:a16="http://schemas.microsoft.com/office/drawing/2014/main" id="{C2C0FEC4-D59E-4B34-9BFE-313D7E1942A8}"/>
              </a:ext>
            </a:extLst>
          </p:cNvPr>
          <p:cNvSpPr/>
          <p:nvPr/>
        </p:nvSpPr>
        <p:spPr>
          <a:xfrm>
            <a:off x="0" y="1433155"/>
            <a:ext cx="7920880"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ADBC7FDD-47EC-112F-0793-845B4C4CAA3E}"/>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AMD Mandate : SCM Circular 10 of 2022-2023 NDoH Implementation – 1 Feb 2023 </a:t>
            </a:r>
          </a:p>
        </p:txBody>
      </p:sp>
      <p:grpSp>
        <p:nvGrpSpPr>
          <p:cNvPr id="19" name="Group 18">
            <a:extLst>
              <a:ext uri="{FF2B5EF4-FFF2-40B4-BE49-F238E27FC236}">
                <a16:creationId xmlns:a16="http://schemas.microsoft.com/office/drawing/2014/main" id="{F40145E9-A34D-61A8-E0AB-2066066F6737}"/>
              </a:ext>
            </a:extLst>
          </p:cNvPr>
          <p:cNvGrpSpPr/>
          <p:nvPr/>
        </p:nvGrpSpPr>
        <p:grpSpPr>
          <a:xfrm>
            <a:off x="18296" y="3140968"/>
            <a:ext cx="7920880" cy="2434531"/>
            <a:chOff x="395536" y="3055367"/>
            <a:chExt cx="7920880" cy="2434531"/>
          </a:xfrm>
        </p:grpSpPr>
        <p:grpSp>
          <p:nvGrpSpPr>
            <p:cNvPr id="17" name="Group 16">
              <a:extLst>
                <a:ext uri="{FF2B5EF4-FFF2-40B4-BE49-F238E27FC236}">
                  <a16:creationId xmlns:a16="http://schemas.microsoft.com/office/drawing/2014/main" id="{5F3CC2FD-8763-4274-2F36-A9FF22650540}"/>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5C4B84FD-4ECE-1F4E-676D-144D001D3992}"/>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4D998DB8-448D-E659-C739-5B6EAFAE3918}"/>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D4DF6954-4B27-9897-6E8A-D0D9C09ABC87}"/>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4235B48B-268B-65A4-32DF-AB30CC97028B}"/>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42D043DA-4856-F75B-F2D1-05680C1162CB}"/>
                  </a:ext>
                </a:extLst>
              </p:cNvPr>
              <p:cNvSpPr txBox="1"/>
              <p:nvPr/>
            </p:nvSpPr>
            <p:spPr>
              <a:xfrm>
                <a:off x="1043608" y="5150300"/>
                <a:ext cx="898003"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RDP / Goal</a:t>
                </a:r>
                <a:endParaRPr lang="en-ZA" sz="1100" dirty="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F6C2D676-B02C-5CB5-6FE6-FF44C2E95499}"/>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pic>
        <p:nvPicPr>
          <p:cNvPr id="10" name="Picture 9">
            <a:extLst>
              <a:ext uri="{FF2B5EF4-FFF2-40B4-BE49-F238E27FC236}">
                <a16:creationId xmlns:a16="http://schemas.microsoft.com/office/drawing/2014/main" id="{7858BFFB-D1FE-0A51-EF71-DCFC9F05A6A2}"/>
              </a:ext>
            </a:extLst>
          </p:cNvPr>
          <p:cNvPicPr>
            <a:picLocks noChangeAspect="1"/>
          </p:cNvPicPr>
          <p:nvPr/>
        </p:nvPicPr>
        <p:blipFill>
          <a:blip r:embed="rId3"/>
          <a:srcRect l="35213" t="53845" r="34862" b="20577"/>
          <a:stretch/>
        </p:blipFill>
        <p:spPr>
          <a:xfrm>
            <a:off x="6020134" y="1508763"/>
            <a:ext cx="2969773" cy="1584176"/>
          </a:xfrm>
          <a:prstGeom prst="rect">
            <a:avLst/>
          </a:prstGeom>
        </p:spPr>
      </p:pic>
      <p:sp>
        <p:nvSpPr>
          <p:cNvPr id="21" name="TextBox 20">
            <a:extLst>
              <a:ext uri="{FF2B5EF4-FFF2-40B4-BE49-F238E27FC236}">
                <a16:creationId xmlns:a16="http://schemas.microsoft.com/office/drawing/2014/main" id="{37912CBA-C207-9EAC-7C80-552081531446}"/>
              </a:ext>
            </a:extLst>
          </p:cNvPr>
          <p:cNvSpPr txBox="1"/>
          <p:nvPr/>
        </p:nvSpPr>
        <p:spPr>
          <a:xfrm>
            <a:off x="869532" y="1703362"/>
            <a:ext cx="4508670" cy="830997"/>
          </a:xfrm>
          <a:prstGeom prst="rect">
            <a:avLst/>
          </a:prstGeom>
          <a:noFill/>
        </p:spPr>
        <p:txBody>
          <a:bodyPr wrap="none" rtlCol="0">
            <a:spAutoFit/>
          </a:bodyPr>
          <a:lstStyle/>
          <a:p>
            <a:r>
              <a:rPr lang="en-ZA" sz="1600" i="1" dirty="0">
                <a:cs typeface="Arial" pitchFamily="34" charset="0"/>
              </a:rPr>
              <a:t>“contracting with persons, or categories of persons, </a:t>
            </a:r>
          </a:p>
          <a:p>
            <a:r>
              <a:rPr lang="en-ZA" sz="1600" i="1" dirty="0">
                <a:cs typeface="Arial" pitchFamily="34" charset="0"/>
              </a:rPr>
              <a:t>historically disadvantaged by unfair discrimination </a:t>
            </a:r>
          </a:p>
          <a:p>
            <a:r>
              <a:rPr lang="en-ZA" sz="1600" i="1" dirty="0">
                <a:cs typeface="Arial" pitchFamily="34" charset="0"/>
              </a:rPr>
              <a:t>on the basis of race, gender and disability “</a:t>
            </a:r>
          </a:p>
        </p:txBody>
      </p:sp>
    </p:spTree>
    <p:extLst>
      <p:ext uri="{BB962C8B-B14F-4D97-AF65-F5344CB8AC3E}">
        <p14:creationId xmlns:p14="http://schemas.microsoft.com/office/powerpoint/2010/main" val="3432288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3C761-8501-AC6B-9F83-D5BF25F7819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D80140E5-5259-698C-4631-1CCDAE4DB212}"/>
              </a:ext>
            </a:extLst>
          </p:cNvPr>
          <p:cNvGrpSpPr/>
          <p:nvPr/>
        </p:nvGrpSpPr>
        <p:grpSpPr>
          <a:xfrm>
            <a:off x="287524" y="1196752"/>
            <a:ext cx="8568952" cy="4680520"/>
            <a:chOff x="981048" y="1124744"/>
            <a:chExt cx="6911322" cy="4680520"/>
          </a:xfrm>
        </p:grpSpPr>
        <p:pic>
          <p:nvPicPr>
            <p:cNvPr id="3" name="Picture 2">
              <a:extLst>
                <a:ext uri="{FF2B5EF4-FFF2-40B4-BE49-F238E27FC236}">
                  <a16:creationId xmlns:a16="http://schemas.microsoft.com/office/drawing/2014/main" id="{7E854B91-457C-4E5D-6DAA-BD65C32B6964}"/>
                </a:ext>
              </a:extLst>
            </p:cNvPr>
            <p:cNvPicPr>
              <a:picLocks noChangeAspect="1"/>
            </p:cNvPicPr>
            <p:nvPr/>
          </p:nvPicPr>
          <p:blipFill rotWithShape="1">
            <a:blip r:embed="rId2"/>
            <a:srcRect l="16926" t="36000" r="47637" b="31685"/>
            <a:stretch/>
          </p:blipFill>
          <p:spPr>
            <a:xfrm>
              <a:off x="981048" y="1124744"/>
              <a:ext cx="6176935" cy="3168352"/>
            </a:xfrm>
            <a:prstGeom prst="rect">
              <a:avLst/>
            </a:prstGeom>
          </p:spPr>
        </p:pic>
        <p:sp>
          <p:nvSpPr>
            <p:cNvPr id="7" name="TextBox 6">
              <a:extLst>
                <a:ext uri="{FF2B5EF4-FFF2-40B4-BE49-F238E27FC236}">
                  <a16:creationId xmlns:a16="http://schemas.microsoft.com/office/drawing/2014/main" id="{2B3771E8-B2AC-B347-4F7B-0002CA69A7E4}"/>
                </a:ext>
              </a:extLst>
            </p:cNvPr>
            <p:cNvSpPr txBox="1"/>
            <p:nvPr/>
          </p:nvSpPr>
          <p:spPr>
            <a:xfrm>
              <a:off x="2788680" y="4830251"/>
              <a:ext cx="1076640" cy="830997"/>
            </a:xfrm>
            <a:prstGeom prst="rect">
              <a:avLst/>
            </a:prstGeom>
            <a:noFill/>
          </p:spPr>
          <p:txBody>
            <a:bodyPr wrap="none" rtlCol="0">
              <a:spAutoFit/>
            </a:bodyPr>
            <a:lstStyle/>
            <a:p>
              <a:pPr algn="ctr"/>
              <a:r>
                <a:rPr lang="en-ZA" sz="1600" dirty="0"/>
                <a:t>SET</a:t>
              </a:r>
            </a:p>
            <a:p>
              <a:pPr algn="ctr"/>
              <a:r>
                <a:rPr lang="en-ZA" sz="1600" dirty="0"/>
                <a:t>POINTS </a:t>
              </a:r>
            </a:p>
            <a:p>
              <a:pPr algn="ctr"/>
              <a:r>
                <a:rPr lang="en-ZA" sz="1600" dirty="0"/>
                <a:t>AVAILABLE</a:t>
              </a:r>
            </a:p>
          </p:txBody>
        </p:sp>
        <p:sp>
          <p:nvSpPr>
            <p:cNvPr id="8" name="TextBox 7">
              <a:extLst>
                <a:ext uri="{FF2B5EF4-FFF2-40B4-BE49-F238E27FC236}">
                  <a16:creationId xmlns:a16="http://schemas.microsoft.com/office/drawing/2014/main" id="{98D3A4D0-0AF0-4CC3-B026-4D77499B5325}"/>
                </a:ext>
              </a:extLst>
            </p:cNvPr>
            <p:cNvSpPr txBox="1"/>
            <p:nvPr/>
          </p:nvSpPr>
          <p:spPr>
            <a:xfrm>
              <a:off x="5687920" y="4728046"/>
              <a:ext cx="2204450" cy="1077218"/>
            </a:xfrm>
            <a:prstGeom prst="rect">
              <a:avLst/>
            </a:prstGeom>
            <a:noFill/>
          </p:spPr>
          <p:txBody>
            <a:bodyPr wrap="none" rtlCol="0">
              <a:spAutoFit/>
            </a:bodyPr>
            <a:lstStyle/>
            <a:p>
              <a:r>
                <a:rPr lang="en-ZA" sz="1600" dirty="0"/>
                <a:t>SUBSTANTIATED</a:t>
              </a:r>
            </a:p>
            <a:p>
              <a:r>
                <a:rPr lang="en-ZA" sz="1600" dirty="0"/>
                <a:t>HDI / RDP </a:t>
              </a:r>
            </a:p>
            <a:p>
              <a:r>
                <a:rPr lang="en-ZA" sz="1600" dirty="0"/>
                <a:t>OWNERSHIP</a:t>
              </a:r>
            </a:p>
            <a:p>
              <a:r>
                <a:rPr lang="en-ZA" sz="1600" dirty="0"/>
                <a:t>IN BIDDING ENTERPRISE</a:t>
              </a:r>
            </a:p>
          </p:txBody>
        </p:sp>
        <p:sp>
          <p:nvSpPr>
            <p:cNvPr id="10" name="Arrow: Down 9">
              <a:extLst>
                <a:ext uri="{FF2B5EF4-FFF2-40B4-BE49-F238E27FC236}">
                  <a16:creationId xmlns:a16="http://schemas.microsoft.com/office/drawing/2014/main" id="{A7F8E045-8AB4-A850-A531-BB190DF60755}"/>
                </a:ext>
              </a:extLst>
            </p:cNvPr>
            <p:cNvSpPr/>
            <p:nvPr/>
          </p:nvSpPr>
          <p:spPr>
            <a:xfrm rot="10800000">
              <a:off x="3203845" y="4301802"/>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Down 13">
              <a:extLst>
                <a:ext uri="{FF2B5EF4-FFF2-40B4-BE49-F238E27FC236}">
                  <a16:creationId xmlns:a16="http://schemas.microsoft.com/office/drawing/2014/main" id="{21A3FDAF-3D96-3E0B-3424-46E23793AE0B}"/>
                </a:ext>
              </a:extLst>
            </p:cNvPr>
            <p:cNvSpPr/>
            <p:nvPr/>
          </p:nvSpPr>
          <p:spPr>
            <a:xfrm rot="10800000">
              <a:off x="6084169"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 name="TextBox 8">
            <a:extLst>
              <a:ext uri="{FF2B5EF4-FFF2-40B4-BE49-F238E27FC236}">
                <a16:creationId xmlns:a16="http://schemas.microsoft.com/office/drawing/2014/main" id="{626B89FB-696F-546B-5B6F-947512337EC4}"/>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spTree>
    <p:extLst>
      <p:ext uri="{BB962C8B-B14F-4D97-AF65-F5344CB8AC3E}">
        <p14:creationId xmlns:p14="http://schemas.microsoft.com/office/powerpoint/2010/main" val="1112027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GB" dirty="0"/>
              <a:t>SBD 6.1  HDI + RDP Claim Document</a:t>
            </a:r>
          </a:p>
        </p:txBody>
      </p:sp>
      <p:pic>
        <p:nvPicPr>
          <p:cNvPr id="11" name="Picture 10">
            <a:extLst>
              <a:ext uri="{FF2B5EF4-FFF2-40B4-BE49-F238E27FC236}">
                <a16:creationId xmlns:a16="http://schemas.microsoft.com/office/drawing/2014/main" id="{4DD2D4EA-8E62-4BA2-637F-EE6C8903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615590"/>
            <a:ext cx="6819757" cy="3189076"/>
          </a:xfrm>
          <a:prstGeom prst="rect">
            <a:avLst/>
          </a:prstGeom>
        </p:spPr>
      </p:pic>
      <p:sp>
        <p:nvSpPr>
          <p:cNvPr id="18" name="Rectangle 17">
            <a:extLst>
              <a:ext uri="{FF2B5EF4-FFF2-40B4-BE49-F238E27FC236}">
                <a16:creationId xmlns:a16="http://schemas.microsoft.com/office/drawing/2014/main" id="{E7A4E4C5-D118-A4C7-094C-0A371E4AB746}"/>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Equity Ownership x Points Available = Points Scored </a:t>
            </a:r>
          </a:p>
        </p:txBody>
      </p:sp>
    </p:spTree>
    <p:extLst>
      <p:ext uri="{BB962C8B-B14F-4D97-AF65-F5344CB8AC3E}">
        <p14:creationId xmlns:p14="http://schemas.microsoft.com/office/powerpoint/2010/main" val="2586567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179512" y="548680"/>
            <a:ext cx="7416824"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4"/>
          <a:srcRect l="25276" t="19200" r="60251" b="70026"/>
          <a:stretch/>
        </p:blipFill>
        <p:spPr>
          <a:xfrm>
            <a:off x="5084937" y="2317622"/>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Maximum 90 Points for Bid Price + Maximum 10 Points for HDI &amp; RDP</a:t>
            </a:r>
          </a:p>
        </p:txBody>
      </p:sp>
    </p:spTree>
    <p:extLst>
      <p:ext uri="{BB962C8B-B14F-4D97-AF65-F5344CB8AC3E}">
        <p14:creationId xmlns:p14="http://schemas.microsoft.com/office/powerpoint/2010/main" val="1001608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Bid Ranking</a:t>
            </a:r>
          </a:p>
        </p:txBody>
      </p:sp>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rcRect l="898" t="3704" r="1988" b="3685"/>
          <a:stretch/>
        </p:blipFill>
        <p:spPr>
          <a:xfrm>
            <a:off x="634214" y="1988841"/>
            <a:ext cx="7034130" cy="3600400"/>
          </a:xfrm>
          <a:prstGeom prst="rect">
            <a:avLst/>
          </a:prstGeom>
        </p:spPr>
      </p:pic>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933056"/>
            <a:ext cx="2736304" cy="1368152"/>
          </a:xfrm>
          <a:prstGeom prst="rect">
            <a:avLst/>
          </a:prstGeom>
        </p:spPr>
      </p:pic>
      <p:grpSp>
        <p:nvGrpSpPr>
          <p:cNvPr id="13" name="Group 12">
            <a:extLst>
              <a:ext uri="{FF2B5EF4-FFF2-40B4-BE49-F238E27FC236}">
                <a16:creationId xmlns:a16="http://schemas.microsoft.com/office/drawing/2014/main" id="{1E5B405E-621A-7D4A-42F9-EDFD93B9453F}"/>
              </a:ext>
            </a:extLst>
          </p:cNvPr>
          <p:cNvGrpSpPr/>
          <p:nvPr/>
        </p:nvGrpSpPr>
        <p:grpSpPr>
          <a:xfrm>
            <a:off x="634214" y="2356793"/>
            <a:ext cx="296416" cy="1064294"/>
            <a:chOff x="-188912" y="2213260"/>
            <a:chExt cx="296416" cy="1064294"/>
          </a:xfrm>
        </p:grpSpPr>
        <p:sp>
          <p:nvSpPr>
            <p:cNvPr id="12" name="Rectangle 11">
              <a:extLst>
                <a:ext uri="{FF2B5EF4-FFF2-40B4-BE49-F238E27FC236}">
                  <a16:creationId xmlns:a16="http://schemas.microsoft.com/office/drawing/2014/main" id="{69A9875F-7411-7AF6-26D0-C3A22B2BF020}"/>
                </a:ext>
              </a:extLst>
            </p:cNvPr>
            <p:cNvSpPr/>
            <p:nvPr/>
          </p:nvSpPr>
          <p:spPr>
            <a:xfrm>
              <a:off x="-188912" y="2213260"/>
              <a:ext cx="296416" cy="1061829"/>
            </a:xfrm>
            <a:prstGeom prst="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a:extLst>
                <a:ext uri="{FF2B5EF4-FFF2-40B4-BE49-F238E27FC236}">
                  <a16:creationId xmlns:a16="http://schemas.microsoft.com/office/drawing/2014/main" id="{CD462BA5-3D97-5A1A-9246-C0AF512E0496}"/>
                </a:ext>
              </a:extLst>
            </p:cNvPr>
            <p:cNvSpPr txBox="1"/>
            <p:nvPr/>
          </p:nvSpPr>
          <p:spPr>
            <a:xfrm>
              <a:off x="-188912" y="2213260"/>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PRICE</a:t>
              </a:r>
            </a:p>
            <a:p>
              <a:pPr algn="ctr"/>
              <a:endParaRPr lang="en-ZA" sz="1050" dirty="0">
                <a:solidFill>
                  <a:schemeClr val="accent1">
                    <a:lumMod val="75000"/>
                  </a:schemeClr>
                </a:solidFill>
              </a:endParaRPr>
            </a:p>
          </p:txBody>
        </p:sp>
        <p:sp>
          <p:nvSpPr>
            <p:cNvPr id="9" name="TextBox 8">
              <a:extLst>
                <a:ext uri="{FF2B5EF4-FFF2-40B4-BE49-F238E27FC236}">
                  <a16:creationId xmlns:a16="http://schemas.microsoft.com/office/drawing/2014/main" id="{482258B3-BF35-986A-28DD-2672A7C9AC65}"/>
                </a:ext>
              </a:extLst>
            </p:cNvPr>
            <p:cNvSpPr txBox="1"/>
            <p:nvPr/>
          </p:nvSpPr>
          <p:spPr>
            <a:xfrm>
              <a:off x="-36512" y="2215725"/>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POINTS</a:t>
              </a:r>
            </a:p>
          </p:txBody>
        </p:sp>
      </p:grpSp>
      <p:grpSp>
        <p:nvGrpSpPr>
          <p:cNvPr id="21" name="Group 20">
            <a:extLst>
              <a:ext uri="{FF2B5EF4-FFF2-40B4-BE49-F238E27FC236}">
                <a16:creationId xmlns:a16="http://schemas.microsoft.com/office/drawing/2014/main" id="{0C569759-748D-0055-D804-0225242EB2A4}"/>
              </a:ext>
            </a:extLst>
          </p:cNvPr>
          <p:cNvGrpSpPr/>
          <p:nvPr/>
        </p:nvGrpSpPr>
        <p:grpSpPr>
          <a:xfrm>
            <a:off x="611560" y="3916221"/>
            <a:ext cx="380342" cy="1493478"/>
            <a:chOff x="-36512" y="3996989"/>
            <a:chExt cx="380342" cy="1493478"/>
          </a:xfrm>
        </p:grpSpPr>
        <p:sp>
          <p:nvSpPr>
            <p:cNvPr id="19" name="Rectangle 18">
              <a:extLst>
                <a:ext uri="{FF2B5EF4-FFF2-40B4-BE49-F238E27FC236}">
                  <a16:creationId xmlns:a16="http://schemas.microsoft.com/office/drawing/2014/main" id="{6A1723F0-DC5F-0C0D-C236-14F635A20834}"/>
                </a:ext>
              </a:extLst>
            </p:cNvPr>
            <p:cNvSpPr/>
            <p:nvPr/>
          </p:nvSpPr>
          <p:spPr>
            <a:xfrm>
              <a:off x="68413" y="4005064"/>
              <a:ext cx="261951" cy="1192254"/>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a:extLst>
                <a:ext uri="{FF2B5EF4-FFF2-40B4-BE49-F238E27FC236}">
                  <a16:creationId xmlns:a16="http://schemas.microsoft.com/office/drawing/2014/main" id="{A20ADFA0-CDF3-D347-F2C8-07E7ED2F39F0}"/>
                </a:ext>
              </a:extLst>
            </p:cNvPr>
            <p:cNvSpPr/>
            <p:nvPr/>
          </p:nvSpPr>
          <p:spPr>
            <a:xfrm>
              <a:off x="-36512" y="4005064"/>
              <a:ext cx="380342"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95C252A6-D5E1-0170-5B42-994819741A9C}"/>
                </a:ext>
              </a:extLst>
            </p:cNvPr>
            <p:cNvSpPr/>
            <p:nvPr/>
          </p:nvSpPr>
          <p:spPr>
            <a:xfrm>
              <a:off x="0" y="3996989"/>
              <a:ext cx="328941" cy="1200329"/>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id="{59DC071B-3967-12FC-F361-A3D0E27E1A17}"/>
                </a:ext>
              </a:extLst>
            </p:cNvPr>
            <p:cNvSpPr txBox="1"/>
            <p:nvPr/>
          </p:nvSpPr>
          <p:spPr>
            <a:xfrm>
              <a:off x="-36512" y="4013139"/>
              <a:ext cx="293445" cy="1477328"/>
            </a:xfrm>
            <a:prstGeom prst="rect">
              <a:avLst/>
            </a:prstGeom>
            <a:noFill/>
            <a:ln>
              <a:noFill/>
            </a:ln>
          </p:spPr>
          <p:txBody>
            <a:bodyPr wrap="square" rtlCol="0">
              <a:spAutoFit/>
            </a:bodyPr>
            <a:lstStyle/>
            <a:p>
              <a:r>
                <a:rPr lang="en-ZA" sz="1200" dirty="0">
                  <a:solidFill>
                    <a:schemeClr val="accent1">
                      <a:lumMod val="75000"/>
                    </a:schemeClr>
                  </a:solidFill>
                </a:rPr>
                <a:t>PREF </a:t>
              </a:r>
            </a:p>
            <a:p>
              <a:endParaRPr lang="en-ZA" sz="1200" dirty="0">
                <a:solidFill>
                  <a:schemeClr val="accent1">
                    <a:lumMod val="75000"/>
                  </a:schemeClr>
                </a:solidFill>
              </a:endParaRPr>
            </a:p>
            <a:p>
              <a:endParaRPr lang="en-ZA" sz="12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p:txBody>
        </p:sp>
        <p:sp>
          <p:nvSpPr>
            <p:cNvPr id="7" name="TextBox 6">
              <a:extLst>
                <a:ext uri="{FF2B5EF4-FFF2-40B4-BE49-F238E27FC236}">
                  <a16:creationId xmlns:a16="http://schemas.microsoft.com/office/drawing/2014/main" id="{39A2627E-403B-8D4B-EEB7-6B0ACE5C57E3}"/>
                </a:ext>
              </a:extLst>
            </p:cNvPr>
            <p:cNvSpPr txBox="1"/>
            <p:nvPr/>
          </p:nvSpPr>
          <p:spPr>
            <a:xfrm>
              <a:off x="81879" y="4007420"/>
              <a:ext cx="261951" cy="1200329"/>
            </a:xfrm>
            <a:prstGeom prst="rect">
              <a:avLst/>
            </a:prstGeom>
            <a:noFill/>
            <a:ln>
              <a:noFill/>
            </a:ln>
          </p:spPr>
          <p:txBody>
            <a:bodyPr wrap="square" rtlCol="0">
              <a:spAutoFit/>
            </a:bodyPr>
            <a:lstStyle>
              <a:defPPr>
                <a:defRPr lang="en-US"/>
              </a:defPPr>
              <a:lvl1pPr>
                <a:defRPr sz="1200">
                  <a:solidFill>
                    <a:schemeClr val="accent1">
                      <a:lumMod val="75000"/>
                    </a:schemeClr>
                  </a:solidFill>
                </a:defRPr>
              </a:lvl1pPr>
            </a:lstStyle>
            <a:p>
              <a:r>
                <a:rPr lang="en-ZA" dirty="0"/>
                <a:t>POINTS</a:t>
              </a:r>
            </a:p>
          </p:txBody>
        </p:sp>
      </p:grpSp>
      <p:sp>
        <p:nvSpPr>
          <p:cNvPr id="6" name="Rectangle 5">
            <a:extLst>
              <a:ext uri="{FF2B5EF4-FFF2-40B4-BE49-F238E27FC236}">
                <a16:creationId xmlns:a16="http://schemas.microsoft.com/office/drawing/2014/main" id="{43530BBC-3985-1AEF-873C-9B597ABEF086}"/>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PRICE POINTS COMBINED WITH PREFERENCE POINTS  = BID RANKING POINTS</a:t>
            </a:r>
          </a:p>
        </p:txBody>
      </p:sp>
      <p:sp>
        <p:nvSpPr>
          <p:cNvPr id="8" name="Left Brace 7">
            <a:extLst>
              <a:ext uri="{FF2B5EF4-FFF2-40B4-BE49-F238E27FC236}">
                <a16:creationId xmlns:a16="http://schemas.microsoft.com/office/drawing/2014/main" id="{EF6CB7E6-1A18-3AF6-E21D-966E499ED669}"/>
              </a:ext>
            </a:extLst>
          </p:cNvPr>
          <p:cNvSpPr/>
          <p:nvPr/>
        </p:nvSpPr>
        <p:spPr>
          <a:xfrm>
            <a:off x="934142" y="3946847"/>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3" name="Left Brace 2">
            <a:extLst>
              <a:ext uri="{FF2B5EF4-FFF2-40B4-BE49-F238E27FC236}">
                <a16:creationId xmlns:a16="http://schemas.microsoft.com/office/drawing/2014/main" id="{18BD2AC7-81E4-CF6E-B823-4296DF190F1F}"/>
              </a:ext>
            </a:extLst>
          </p:cNvPr>
          <p:cNvSpPr/>
          <p:nvPr/>
        </p:nvSpPr>
        <p:spPr>
          <a:xfrm>
            <a:off x="899592" y="2276872"/>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Tree>
    <p:extLst>
      <p:ext uri="{BB962C8B-B14F-4D97-AF65-F5344CB8AC3E}">
        <p14:creationId xmlns:p14="http://schemas.microsoft.com/office/powerpoint/2010/main" val="2815575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B7A485-036B-B157-73E2-136F5D716437}"/>
              </a:ext>
            </a:extLst>
          </p:cNvPr>
          <p:cNvSpPr/>
          <p:nvPr/>
        </p:nvSpPr>
        <p:spPr>
          <a:xfrm>
            <a:off x="318257" y="1700808"/>
            <a:ext cx="4104457" cy="397525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C399583-D46A-57EC-D437-D6743C9B89B0}"/>
              </a:ext>
            </a:extLst>
          </p:cNvPr>
          <p:cNvSpPr/>
          <p:nvPr/>
        </p:nvSpPr>
        <p:spPr>
          <a:xfrm>
            <a:off x="4606912" y="1700808"/>
            <a:ext cx="4248472" cy="397525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2F21A204-3F84-E390-819A-D83A443AD6FB}"/>
              </a:ext>
            </a:extLst>
          </p:cNvPr>
          <p:cNvSpPr txBox="1"/>
          <p:nvPr/>
        </p:nvSpPr>
        <p:spPr>
          <a:xfrm>
            <a:off x="4537089" y="1628800"/>
            <a:ext cx="4464496" cy="4047262"/>
          </a:xfrm>
          <a:prstGeom prst="rect">
            <a:avLst/>
          </a:prstGeom>
          <a:noFill/>
        </p:spPr>
        <p:txBody>
          <a:bodyPr wrap="square" rtlCol="0">
            <a:spAutoFit/>
          </a:bodyPr>
          <a:lstStyle>
            <a:defPPr>
              <a:defRPr lang="en-US"/>
            </a:defPPr>
            <a:lvl1pPr marL="266700">
              <a:lnSpc>
                <a:spcPct val="150000"/>
              </a:lnSpc>
              <a:defRPr sz="2000" b="1">
                <a:solidFill>
                  <a:schemeClr val="bg1"/>
                </a:solidFill>
                <a:cs typeface="Arial" pitchFamily="34" charset="0"/>
              </a:defRPr>
            </a:lvl1pPr>
            <a:lvl2pPr marL="266700" lvl="1">
              <a:spcBef>
                <a:spcPts val="600"/>
              </a:spcBef>
              <a:spcAft>
                <a:spcPts val="600"/>
              </a:spcAft>
              <a:defRPr>
                <a:cs typeface="Arial" pitchFamily="34" charset="0"/>
              </a:defRPr>
            </a:lvl2pPr>
          </a:lstStyle>
          <a:p>
            <a:r>
              <a:rPr lang="en-US" dirty="0"/>
              <a:t>Incorporated JV`s</a:t>
            </a:r>
          </a:p>
          <a:p>
            <a:pPr>
              <a:lnSpc>
                <a:spcPct val="100000"/>
              </a:lnSpc>
              <a:spcBef>
                <a:spcPts val="600"/>
              </a:spcBef>
              <a:spcAft>
                <a:spcPts val="600"/>
              </a:spcAft>
            </a:pPr>
            <a:r>
              <a:rPr lang="en-US" sz="1800" b="0" dirty="0">
                <a:solidFill>
                  <a:schemeClr val="tx1"/>
                </a:solidFill>
              </a:rPr>
              <a:t>HDI &amp; RDP ownership claim, based on combined equity ownership of qualifying JV owners (proportional to stake in JV).</a:t>
            </a:r>
          </a:p>
          <a:p>
            <a:pPr>
              <a:spcBef>
                <a:spcPts val="600"/>
              </a:spcBef>
              <a:spcAft>
                <a:spcPts val="600"/>
              </a:spcAft>
            </a:pPr>
            <a:r>
              <a:rPr lang="en-US" dirty="0"/>
              <a:t>Partnerships &amp; Consortiums </a:t>
            </a:r>
          </a:p>
          <a:p>
            <a:pPr>
              <a:lnSpc>
                <a:spcPct val="100000"/>
              </a:lnSpc>
              <a:spcBef>
                <a:spcPts val="600"/>
              </a:spcBef>
              <a:spcAft>
                <a:spcPts val="600"/>
              </a:spcAft>
            </a:pPr>
            <a:r>
              <a:rPr lang="en-US" sz="1800" b="0" dirty="0">
                <a:solidFill>
                  <a:schemeClr val="tx1"/>
                </a:solidFill>
              </a:rPr>
              <a:t>HDI &amp; RDP ownership claim, allowed for qualifying participants, proportional to %  participation/responsibility stipulated in official agreement</a:t>
            </a:r>
          </a:p>
          <a:p>
            <a:pPr>
              <a:lnSpc>
                <a:spcPct val="100000"/>
              </a:lnSpc>
              <a:spcBef>
                <a:spcPts val="600"/>
              </a:spcBef>
              <a:spcAft>
                <a:spcPts val="600"/>
              </a:spcAft>
            </a:pPr>
            <a:r>
              <a:rPr lang="en-US" sz="1800" b="0" dirty="0">
                <a:solidFill>
                  <a:schemeClr val="tx1"/>
                </a:solidFill>
              </a:rPr>
              <a:t>Substantiating evidence need to be presented for all entities/participants</a:t>
            </a:r>
            <a:r>
              <a:rPr lang="en-US" sz="1800" dirty="0">
                <a:solidFill>
                  <a:schemeClr val="tx1"/>
                </a:solidFill>
              </a:rPr>
              <a:t>.</a:t>
            </a:r>
          </a:p>
        </p:txBody>
      </p:sp>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Other Ownership Claims (SBD 6.1)</a:t>
            </a:r>
          </a:p>
        </p:txBody>
      </p:sp>
      <p:sp>
        <p:nvSpPr>
          <p:cNvPr id="4" name="TextBox 3">
            <a:extLst>
              <a:ext uri="{FF2B5EF4-FFF2-40B4-BE49-F238E27FC236}">
                <a16:creationId xmlns:a16="http://schemas.microsoft.com/office/drawing/2014/main" id="{344D31F9-653F-E0E7-1DBF-E7A536FF0B44}"/>
              </a:ext>
            </a:extLst>
          </p:cNvPr>
          <p:cNvSpPr txBox="1"/>
          <p:nvPr/>
        </p:nvSpPr>
        <p:spPr>
          <a:xfrm>
            <a:off x="392671" y="1628800"/>
            <a:ext cx="4194503" cy="3308598"/>
          </a:xfrm>
          <a:prstGeom prst="rect">
            <a:avLst/>
          </a:prstGeom>
          <a:noFill/>
        </p:spPr>
        <p:txBody>
          <a:bodyPr wrap="square" rtlCol="0">
            <a:spAutoFit/>
          </a:bodyPr>
          <a:lstStyle/>
          <a:p>
            <a:pPr>
              <a:lnSpc>
                <a:spcPct val="150000"/>
              </a:lnSpc>
            </a:pPr>
            <a:r>
              <a:rPr lang="en-US" sz="2000" b="1" dirty="0">
                <a:solidFill>
                  <a:schemeClr val="bg1"/>
                </a:solidFill>
                <a:cs typeface="Arial" pitchFamily="34" charset="0"/>
              </a:rPr>
              <a:t>Trusts &amp; Ownership Schemes</a:t>
            </a:r>
          </a:p>
          <a:p>
            <a:pPr>
              <a:spcBef>
                <a:spcPts val="600"/>
              </a:spcBef>
              <a:spcAft>
                <a:spcPts val="600"/>
              </a:spcAft>
            </a:pPr>
            <a:r>
              <a:rPr lang="en-US" dirty="0">
                <a:cs typeface="Arial" pitchFamily="34" charset="0"/>
              </a:rPr>
              <a:t>HDI &amp; RDP claims related to a Trust for qualifying individuals, allowed when:</a:t>
            </a:r>
          </a:p>
          <a:p>
            <a:pPr marL="355600" lvl="1" indent="-173038">
              <a:spcBef>
                <a:spcPts val="600"/>
              </a:spcBef>
              <a:spcAft>
                <a:spcPts val="600"/>
              </a:spcAft>
              <a:buFont typeface="Arial" panose="020B0604020202020204" pitchFamily="34" charset="0"/>
              <a:buChar char="•"/>
            </a:pPr>
            <a:r>
              <a:rPr lang="en-US" dirty="0">
                <a:cs typeface="Arial" pitchFamily="34" charset="0"/>
              </a:rPr>
              <a:t>they are listed in Trust Deed as Trustees and Beneficiaries </a:t>
            </a:r>
          </a:p>
          <a:p>
            <a:pPr marL="355600" lvl="1" indent="-173038">
              <a:spcBef>
                <a:spcPts val="600"/>
              </a:spcBef>
              <a:spcAft>
                <a:spcPts val="600"/>
              </a:spcAft>
              <a:buFont typeface="Arial" panose="020B0604020202020204" pitchFamily="34" charset="0"/>
              <a:buChar char="•"/>
            </a:pPr>
            <a:r>
              <a:rPr lang="en-US" dirty="0">
                <a:cs typeface="Arial" pitchFamily="34" charset="0"/>
              </a:rPr>
              <a:t>individuals are actively involved in the   management of the Trust</a:t>
            </a:r>
          </a:p>
          <a:p>
            <a:pPr marL="355600" lvl="1" indent="-173038">
              <a:spcBef>
                <a:spcPts val="600"/>
              </a:spcBef>
              <a:spcAft>
                <a:spcPts val="600"/>
              </a:spcAft>
              <a:buFont typeface="Arial" panose="020B0604020202020204" pitchFamily="34" charset="0"/>
              <a:buChar char="•"/>
            </a:pPr>
            <a:r>
              <a:rPr lang="en-US" dirty="0">
                <a:cs typeface="Arial" pitchFamily="34" charset="0"/>
              </a:rPr>
              <a:t>trust ownership in bidding enterprise substantiated by share certificate.</a:t>
            </a:r>
            <a:endParaRPr lang="en-ZA" dirty="0"/>
          </a:p>
        </p:txBody>
      </p:sp>
      <p:sp>
        <p:nvSpPr>
          <p:cNvPr id="5" name="Rectangle 4">
            <a:extLst>
              <a:ext uri="{FF2B5EF4-FFF2-40B4-BE49-F238E27FC236}">
                <a16:creationId xmlns:a16="http://schemas.microsoft.com/office/drawing/2014/main" id="{F40B181A-465E-D3BF-8753-9CDC055013FA}"/>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PREFERENCE POINTS</a:t>
            </a:r>
          </a:p>
        </p:txBody>
      </p:sp>
    </p:spTree>
    <p:extLst>
      <p:ext uri="{BB962C8B-B14F-4D97-AF65-F5344CB8AC3E}">
        <p14:creationId xmlns:p14="http://schemas.microsoft.com/office/powerpoint/2010/main" val="2429808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BC44-B56D-9A35-C24B-34FC7D08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D32E-2D2F-DCD0-44FD-3197DBBABB4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A3A245E-DAFA-1802-EE94-93D5528D3708}"/>
              </a:ext>
            </a:extLst>
          </p:cNvPr>
          <p:cNvSpPr txBox="1"/>
          <p:nvPr/>
        </p:nvSpPr>
        <p:spPr>
          <a:xfrm>
            <a:off x="-3994" y="821026"/>
            <a:ext cx="9144000" cy="5027017"/>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the same item as a multiple award to various suppliers (two or more) to address high volume requirements, security of supply and product availability.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Negotiate prices and minimum order quantities and volumes.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an item with a specification deviation.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Refrain from applying conversion factors when a 30-day dispensing pack size is advertised, and a 28-day dispensing pack size is offered.</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Combine the quantities and award only one item number, where applicable if an item is advertised as a single item but is included in a therapeutic class and is recommended for award within that class.</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p>
        </p:txBody>
      </p:sp>
      <p:sp>
        <p:nvSpPr>
          <p:cNvPr id="4" name="Rectangle 2">
            <a:extLst>
              <a:ext uri="{FF2B5EF4-FFF2-40B4-BE49-F238E27FC236}">
                <a16:creationId xmlns:a16="http://schemas.microsoft.com/office/drawing/2014/main" id="{5B2614D4-29E4-B28C-0725-BDA6ABBA6E6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02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944303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3" name="TextBox 2"/>
          <p:cNvSpPr txBox="1"/>
          <p:nvPr/>
        </p:nvSpPr>
        <p:spPr>
          <a:xfrm>
            <a:off x="107504" y="1059607"/>
            <a:ext cx="8928992" cy="4317336"/>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Therapeutic Classes  (SRCC – section 20.2)</a:t>
            </a:r>
            <a:endParaRPr lang="en-ZA" b="1" dirty="0">
              <a:solidFill>
                <a:srgbClr val="0070C0"/>
              </a:solidFill>
              <a:latin typeface="Arial" panose="020B0604020202020204" pitchFamily="34" charset="0"/>
              <a:ea typeface="Arial Narrow" panose="020B0606020202030204" pitchFamily="34" charset="0"/>
              <a:cs typeface="Arial" panose="020B0604020202020204" pitchFamily="34" charset="0"/>
            </a:endParaRPr>
          </a:p>
          <a:p>
            <a:pPr marL="342900" indent="1270">
              <a:lnSpc>
                <a:spcPct val="150000"/>
              </a:lnSpc>
            </a:pPr>
            <a:r>
              <a:rPr lang="en-US" dirty="0">
                <a:latin typeface="Arial" pitchFamily="34" charset="0"/>
                <a:cs typeface="Arial" pitchFamily="34" charset="0"/>
              </a:rPr>
              <a:t>Therapeutic class is defined as a group of medicines which have active ingredients  with comparable therapeutic effects.  Medicines in a therapeutic class </a:t>
            </a:r>
            <a:r>
              <a:rPr lang="en-US" b="1" dirty="0">
                <a:latin typeface="Arial" panose="020B0604020202020204" pitchFamily="34" charset="0"/>
                <a:cs typeface="Arial" panose="020B0604020202020204" pitchFamily="34" charset="0"/>
              </a:rPr>
              <a:t>may or may not</a:t>
            </a:r>
            <a:r>
              <a:rPr lang="en-US" dirty="0">
                <a:latin typeface="Arial" pitchFamily="34" charset="0"/>
                <a:cs typeface="Arial" pitchFamily="34" charset="0"/>
              </a:rPr>
              <a:t> belong to the </a:t>
            </a:r>
            <a:r>
              <a:rPr lang="en-US" b="1" dirty="0">
                <a:latin typeface="Arial" panose="020B0604020202020204" pitchFamily="34" charset="0"/>
                <a:cs typeface="Arial" panose="020B0604020202020204" pitchFamily="34" charset="0"/>
              </a:rPr>
              <a:t>same pharmacological class</a:t>
            </a:r>
            <a:r>
              <a:rPr lang="en-US" dirty="0">
                <a:latin typeface="Arial" pitchFamily="34" charset="0"/>
                <a:cs typeface="Arial" pitchFamily="34" charset="0"/>
              </a:rPr>
              <a:t>, may differ in chemistry or pharmacokinetic properties, and may possess different mechanisms of action, result in different adverse reaction, have different toxicity, and drug interaction profiles.</a:t>
            </a:r>
          </a:p>
          <a:p>
            <a:pPr marL="55626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most cases, these medicines have close </a:t>
            </a:r>
            <a:r>
              <a:rPr lang="en-GB" b="1" dirty="0">
                <a:effectLst/>
                <a:latin typeface="Arial" panose="020B0604020202020204" pitchFamily="34" charset="0"/>
                <a:ea typeface="Times New Roman" panose="02020603050405020304" pitchFamily="18" charset="0"/>
                <a:cs typeface="Arial" panose="020B0604020202020204" pitchFamily="34" charset="0"/>
              </a:rPr>
              <a:t>similarity in efficacy and safety profiles</a:t>
            </a:r>
            <a:r>
              <a:rPr lang="en-GB" dirty="0">
                <a:effectLst/>
                <a:latin typeface="Arial" panose="020B0604020202020204" pitchFamily="34" charset="0"/>
                <a:ea typeface="Times New Roman" panose="02020603050405020304" pitchFamily="18" charset="0"/>
                <a:cs typeface="Arial" panose="020B0604020202020204" pitchFamily="34" charset="0"/>
              </a:rPr>
              <a:t>, when administered in equipotent doses for a </a:t>
            </a:r>
            <a:r>
              <a:rPr lang="en-GB" b="1" dirty="0">
                <a:effectLst/>
                <a:latin typeface="Arial" panose="020B0604020202020204" pitchFamily="34" charset="0"/>
                <a:ea typeface="Times New Roman" panose="02020603050405020304" pitchFamily="18" charset="0"/>
                <a:cs typeface="Arial" panose="020B0604020202020204" pitchFamily="34" charset="0"/>
              </a:rPr>
              <a:t>specific indication</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50000"/>
              </a:lnSpc>
              <a:buFont typeface="Arial" panose="020B0604020202020204" pitchFamily="34" charset="0"/>
              <a:buChar char="•"/>
            </a:pPr>
            <a:endParaRPr lang="en-US" sz="2400" dirty="0">
              <a:latin typeface="Arial" pitchFamily="34" charset="0"/>
              <a:cs typeface="Arial" pitchFamily="34" charset="0"/>
            </a:endParaRPr>
          </a:p>
        </p:txBody>
      </p:sp>
      <p:sp>
        <p:nvSpPr>
          <p:cNvPr id="4" name="Rectangle 2"/>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0" y="1052736"/>
            <a:ext cx="9108504" cy="5858014"/>
          </a:xfrm>
          <a:prstGeom prst="rect">
            <a:avLst/>
          </a:prstGeom>
          <a:solidFill>
            <a:schemeClr val="bg1"/>
          </a:solidFill>
        </p:spPr>
        <p:txBody>
          <a:bodyPr wrap="square" rtlCol="0">
            <a:spAutoFit/>
          </a:bodyPr>
          <a:lstStyle/>
          <a:p>
            <a:pPr>
              <a:lnSpc>
                <a:spcPct val="150000"/>
              </a:lnSpc>
            </a:pPr>
            <a:r>
              <a:rPr lang="en-ZA" b="1" dirty="0">
                <a:solidFill>
                  <a:schemeClr val="accent2">
                    <a:lumMod val="75000"/>
                  </a:schemeClr>
                </a:solidFill>
                <a:latin typeface="Arial" pitchFamily="34" charset="0"/>
                <a:cs typeface="Arial" pitchFamily="34" charset="0"/>
              </a:rPr>
              <a:t>Submit 3 sets of your bid</a:t>
            </a:r>
          </a:p>
          <a:p>
            <a:pPr marL="738188" lvl="2" indent="-738188">
              <a:lnSpc>
                <a:spcPct val="150000"/>
              </a:lnSpc>
            </a:pPr>
            <a:r>
              <a:rPr lang="en-ZA" b="1" dirty="0">
                <a:solidFill>
                  <a:srgbClr val="0070C0"/>
                </a:solidFill>
                <a:latin typeface="Arial" pitchFamily="34" charset="0"/>
                <a:cs typeface="Arial" pitchFamily="34" charset="0"/>
              </a:rPr>
              <a:t>Set 1: Hard copy of Bid </a:t>
            </a:r>
          </a:p>
          <a:p>
            <a:pPr marL="738188" lvl="2" indent="-738188">
              <a:lnSpc>
                <a:spcPct val="150000"/>
              </a:lnSpc>
            </a:pPr>
            <a:r>
              <a:rPr lang="en-ZA" b="1" dirty="0">
                <a:solidFill>
                  <a:srgbClr val="0070C0"/>
                </a:solidFill>
                <a:latin typeface="Arial" pitchFamily="34" charset="0"/>
                <a:cs typeface="Arial" pitchFamily="34" charset="0"/>
              </a:rPr>
              <a:t>          </a:t>
            </a:r>
            <a:r>
              <a:rPr lang="en-ZA" dirty="0">
                <a:latin typeface="Arial" pitchFamily="34" charset="0"/>
                <a:cs typeface="Arial" pitchFamily="34" charset="0"/>
              </a:rPr>
              <a:t>(constitutes as the legal binding bid document)</a:t>
            </a:r>
          </a:p>
          <a:p>
            <a:pPr marL="738188" lvl="2" indent="-738188">
              <a:lnSpc>
                <a:spcPct val="150000"/>
              </a:lnSpc>
            </a:pPr>
            <a:r>
              <a:rPr lang="en-ZA" b="1" u="sng" dirty="0">
                <a:solidFill>
                  <a:schemeClr val="tx2">
                    <a:lumMod val="75000"/>
                  </a:schemeClr>
                </a:solidFill>
                <a:latin typeface="Arial" pitchFamily="34" charset="0"/>
                <a:cs typeface="Arial" pitchFamily="34" charset="0"/>
              </a:rPr>
              <a:t>Consisting of: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Bid Pack,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Bidders’ Contact Details,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Profile,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Final Bid Response,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Supporting documents as required in Bid Pack</a:t>
            </a:r>
          </a:p>
          <a:p>
            <a:pPr marL="0" lvl="3" indent="0">
              <a:lnSpc>
                <a:spcPct val="150000"/>
              </a:lnSpc>
              <a:buNone/>
            </a:pPr>
            <a:endParaRPr lang="en-ZA" dirty="0">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All pages must be </a:t>
            </a:r>
            <a:r>
              <a:rPr lang="en-ZA" b="1" dirty="0">
                <a:latin typeface="Arial" pitchFamily="34" charset="0"/>
                <a:cs typeface="Arial" pitchFamily="34" charset="0"/>
              </a:rPr>
              <a:t>initialled by signatory using ink. </a:t>
            </a:r>
          </a:p>
          <a:p>
            <a:pPr marL="0" lvl="3" indent="0">
              <a:lnSpc>
                <a:spcPct val="150000"/>
              </a:lnSpc>
              <a:buNone/>
            </a:pPr>
            <a:r>
              <a:rPr lang="en-ZA" dirty="0">
                <a:latin typeface="Arial" pitchFamily="34" charset="0"/>
                <a:cs typeface="Arial" pitchFamily="34" charset="0"/>
              </a:rPr>
              <a:t>All </a:t>
            </a:r>
            <a:r>
              <a:rPr lang="en-ZA" b="1" dirty="0">
                <a:latin typeface="Arial" pitchFamily="34" charset="0"/>
                <a:cs typeface="Arial" pitchFamily="34" charset="0"/>
              </a:rPr>
              <a:t>relevant documents must be certified </a:t>
            </a:r>
            <a:r>
              <a:rPr lang="en-ZA" dirty="0">
                <a:latin typeface="Arial" pitchFamily="34" charset="0"/>
                <a:cs typeface="Arial" pitchFamily="34" charset="0"/>
              </a:rPr>
              <a:t>inclusive of certification date.</a:t>
            </a:r>
            <a:endParaRPr lang="en-ZA" i="1" dirty="0">
              <a:solidFill>
                <a:srgbClr val="FF0000"/>
              </a:solidFill>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Bind your bid include tabs showing each section (</a:t>
            </a:r>
            <a:r>
              <a:rPr lang="en-ZA" b="1" dirty="0">
                <a:latin typeface="Arial" pitchFamily="34" charset="0"/>
                <a:cs typeface="Arial" pitchFamily="34" charset="0"/>
              </a:rPr>
              <a:t>same as bid file index</a:t>
            </a:r>
            <a:r>
              <a:rPr lang="en-ZA" dirty="0">
                <a:latin typeface="Arial" pitchFamily="34" charset="0"/>
                <a:cs typeface="Arial" pitchFamily="34" charset="0"/>
              </a:rPr>
              <a:t>) </a:t>
            </a:r>
          </a:p>
        </p:txBody>
      </p:sp>
      <p:sp>
        <p:nvSpPr>
          <p:cNvPr id="4" name="Rectangle 2"/>
          <p:cNvSpPr txBox="1">
            <a:spLocks noChangeArrowheads="1"/>
          </p:cNvSpPr>
          <p:nvPr/>
        </p:nvSpPr>
        <p:spPr>
          <a:xfrm>
            <a:off x="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F2C8A-9EE2-552C-BB85-E4D0B245D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7A938-F99A-0FCA-F023-06DF699A8B96}"/>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70BD194C-08DA-E693-A434-5F616839AA05}"/>
              </a:ext>
            </a:extLst>
          </p:cNvPr>
          <p:cNvSpPr txBox="1"/>
          <p:nvPr/>
        </p:nvSpPr>
        <p:spPr>
          <a:xfrm>
            <a:off x="107504" y="1059607"/>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HP03-2026CHM</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FE5C74EE-4446-159E-06B1-F47532FBC435}"/>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8" name="Picture 7">
            <a:extLst>
              <a:ext uri="{FF2B5EF4-FFF2-40B4-BE49-F238E27FC236}">
                <a16:creationId xmlns:a16="http://schemas.microsoft.com/office/drawing/2014/main" id="{CC6D3DE2-53AC-3024-05BB-36C1D1EEB0C8}"/>
              </a:ext>
            </a:extLst>
          </p:cNvPr>
          <p:cNvPicPr>
            <a:picLocks noChangeAspect="1"/>
          </p:cNvPicPr>
          <p:nvPr/>
        </p:nvPicPr>
        <p:blipFill>
          <a:blip r:embed="rId2"/>
          <a:stretch>
            <a:fillRect/>
          </a:stretch>
        </p:blipFill>
        <p:spPr>
          <a:xfrm>
            <a:off x="251520" y="1484784"/>
            <a:ext cx="8640959" cy="4313610"/>
          </a:xfrm>
          <a:prstGeom prst="rect">
            <a:avLst/>
          </a:prstGeom>
        </p:spPr>
      </p:pic>
    </p:spTree>
    <p:extLst>
      <p:ext uri="{BB962C8B-B14F-4D97-AF65-F5344CB8AC3E}">
        <p14:creationId xmlns:p14="http://schemas.microsoft.com/office/powerpoint/2010/main" val="1809915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AC96B-51F2-DDEB-77FB-1CA0A0DAB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86F4F-5F7B-19F0-BBC4-E00C7932B89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4F53DC-B8BC-2053-880C-647A827068D5}"/>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HP03-2026CHM</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62412785-178A-DB51-7CDD-3245949220A1}"/>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10548DAA-F59D-C5A1-F493-8D05E67E1F9E}"/>
              </a:ext>
            </a:extLst>
          </p:cNvPr>
          <p:cNvPicPr>
            <a:picLocks noChangeAspect="1"/>
          </p:cNvPicPr>
          <p:nvPr/>
        </p:nvPicPr>
        <p:blipFill>
          <a:blip r:embed="rId2"/>
          <a:stretch>
            <a:fillRect/>
          </a:stretch>
        </p:blipFill>
        <p:spPr>
          <a:xfrm>
            <a:off x="467544" y="1772816"/>
            <a:ext cx="7313234" cy="4008215"/>
          </a:xfrm>
          <a:prstGeom prst="rect">
            <a:avLst/>
          </a:prstGeom>
        </p:spPr>
      </p:pic>
    </p:spTree>
    <p:extLst>
      <p:ext uri="{BB962C8B-B14F-4D97-AF65-F5344CB8AC3E}">
        <p14:creationId xmlns:p14="http://schemas.microsoft.com/office/powerpoint/2010/main" val="232506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49CC7-658C-3303-E545-CF27DC1C8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5B162-63CB-B60C-64E0-3445A954BF38}"/>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30FC95A0-3456-AC1B-3D6B-5CE79604E62A}"/>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HP03-2026CHM</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5FDB0DD6-D4A5-206E-3FF9-69A240F91F41}"/>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BB1C89D8-16A9-C418-A19D-BD484251DEE6}"/>
              </a:ext>
            </a:extLst>
          </p:cNvPr>
          <p:cNvPicPr>
            <a:picLocks noChangeAspect="1"/>
          </p:cNvPicPr>
          <p:nvPr/>
        </p:nvPicPr>
        <p:blipFill>
          <a:blip r:embed="rId2"/>
          <a:stretch>
            <a:fillRect/>
          </a:stretch>
        </p:blipFill>
        <p:spPr>
          <a:xfrm>
            <a:off x="467544" y="1885734"/>
            <a:ext cx="7430049" cy="3870315"/>
          </a:xfrm>
          <a:prstGeom prst="rect">
            <a:avLst/>
          </a:prstGeom>
        </p:spPr>
      </p:pic>
    </p:spTree>
    <p:extLst>
      <p:ext uri="{BB962C8B-B14F-4D97-AF65-F5344CB8AC3E}">
        <p14:creationId xmlns:p14="http://schemas.microsoft.com/office/powerpoint/2010/main" val="3255288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6647-9CA3-D4C6-780D-D9E45D851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1F31C-51A3-0345-D29A-3908C2A7A126}"/>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B9B98714-C291-D0D1-61CC-6B825C162C06}"/>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HP04-2026ONC</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AC9A226D-A1A7-917F-E866-AC09F15B109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9" name="Picture 8">
            <a:extLst>
              <a:ext uri="{FF2B5EF4-FFF2-40B4-BE49-F238E27FC236}">
                <a16:creationId xmlns:a16="http://schemas.microsoft.com/office/drawing/2014/main" id="{E5CDD70C-CBA2-5310-1130-ED20BEA7D22C}"/>
              </a:ext>
            </a:extLst>
          </p:cNvPr>
          <p:cNvPicPr>
            <a:picLocks noChangeAspect="1"/>
          </p:cNvPicPr>
          <p:nvPr/>
        </p:nvPicPr>
        <p:blipFill>
          <a:blip r:embed="rId2"/>
          <a:stretch>
            <a:fillRect/>
          </a:stretch>
        </p:blipFill>
        <p:spPr>
          <a:xfrm>
            <a:off x="395536" y="1685681"/>
            <a:ext cx="7704856" cy="4070368"/>
          </a:xfrm>
          <a:prstGeom prst="rect">
            <a:avLst/>
          </a:prstGeom>
        </p:spPr>
      </p:pic>
    </p:spTree>
    <p:extLst>
      <p:ext uri="{BB962C8B-B14F-4D97-AF65-F5344CB8AC3E}">
        <p14:creationId xmlns:p14="http://schemas.microsoft.com/office/powerpoint/2010/main" val="4218980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1C92-A32D-6A71-9B53-EEC9B2C79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5DC30-747B-5977-2B14-7C911ADDEF17}"/>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0EC97962-099E-5094-7B0E-BEDD36FC724E}"/>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HP04-2026ONC</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947267FC-F641-7B2F-B262-D9ED7AF0C596}"/>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12BDBE64-7297-34F9-509A-8AE06D84D0DA}"/>
              </a:ext>
            </a:extLst>
          </p:cNvPr>
          <p:cNvPicPr>
            <a:picLocks noChangeAspect="1"/>
          </p:cNvPicPr>
          <p:nvPr/>
        </p:nvPicPr>
        <p:blipFill>
          <a:blip r:embed="rId2"/>
          <a:stretch>
            <a:fillRect/>
          </a:stretch>
        </p:blipFill>
        <p:spPr>
          <a:xfrm>
            <a:off x="395536" y="1940649"/>
            <a:ext cx="7488832" cy="3032362"/>
          </a:xfrm>
          <a:prstGeom prst="rect">
            <a:avLst/>
          </a:prstGeom>
        </p:spPr>
      </p:pic>
    </p:spTree>
    <p:extLst>
      <p:ext uri="{BB962C8B-B14F-4D97-AF65-F5344CB8AC3E}">
        <p14:creationId xmlns:p14="http://schemas.microsoft.com/office/powerpoint/2010/main" val="1765603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A53608C1-9355-45B9-03B7-CA32D1B25B35}"/>
              </a:ext>
            </a:extLst>
          </p:cNvPr>
          <p:cNvSpPr txBox="1"/>
          <p:nvPr/>
        </p:nvSpPr>
        <p:spPr>
          <a:xfrm>
            <a:off x="23243" y="1097592"/>
            <a:ext cx="9024243" cy="3780522"/>
          </a:xfrm>
          <a:prstGeom prst="rect">
            <a:avLst/>
          </a:prstGeom>
          <a:noFill/>
        </p:spPr>
        <p:txBody>
          <a:bodyPr wrap="square">
            <a:spAutoFit/>
          </a:bodyPr>
          <a:lstStyle/>
          <a:p>
            <a:pPr marL="342900" indent="1270">
              <a:lnSpc>
                <a:spcPct val="150000"/>
              </a:lnSpc>
            </a:pPr>
            <a:r>
              <a:rPr lang="en-US" sz="18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Source documents</a:t>
            </a:r>
          </a:p>
          <a:p>
            <a:pPr marL="342900" indent="1270">
              <a:lnSpc>
                <a:spcPct val="150000"/>
              </a:lnSpc>
            </a:pPr>
            <a:r>
              <a:rPr lang="en-GB" dirty="0">
                <a:latin typeface="Arial" panose="020B0604020202020204" pitchFamily="34" charset="0"/>
                <a:cs typeface="Arial" panose="020B0604020202020204" pitchFamily="34" charset="0"/>
              </a:rPr>
              <a:t>The Policy for Classifying Medicines into Therapeutic Classes for Purposes of Therapeutic Interchange </a:t>
            </a:r>
          </a:p>
          <a:p>
            <a:pPr marL="342900" indent="1270">
              <a:lnSpc>
                <a:spcPct val="150000"/>
              </a:lnSpc>
            </a:pPr>
            <a:endParaRPr lang="en-GB" u="sng" dirty="0">
              <a:latin typeface="Arial" panose="020B0604020202020204" pitchFamily="34" charset="0"/>
              <a:cs typeface="Arial" panose="020B0604020202020204" pitchFamily="34" charset="0"/>
              <a:hlinkClick r:id="rId2"/>
            </a:endParaRPr>
          </a:p>
          <a:p>
            <a:pPr marL="342900" indent="1270">
              <a:lnSpc>
                <a:spcPct val="150000"/>
              </a:lnSpc>
            </a:pPr>
            <a:r>
              <a:rPr lang="en-GB" u="sng" dirty="0">
                <a:latin typeface="Arial" panose="020B0604020202020204" pitchFamily="34" charset="0"/>
                <a:cs typeface="Arial" panose="020B0604020202020204" pitchFamily="34" charset="0"/>
                <a:hlinkClick r:id="rId2"/>
              </a:rPr>
              <a:t>https://www.health.gov.za/wp-content/uploads/2021/08/Therapeutic-Interchange-Policy_July2021_final.pdf</a:t>
            </a:r>
            <a:r>
              <a:rPr lang="en-US" dirty="0">
                <a:latin typeface="Arial" panose="020B0604020202020204" pitchFamily="34" charset="0"/>
                <a:cs typeface="Arial" panose="020B0604020202020204" pitchFamily="34" charset="0"/>
              </a:rPr>
              <a:t>                   </a:t>
            </a:r>
          </a:p>
          <a:p>
            <a:pPr marL="342900" indent="1270">
              <a:lnSpc>
                <a:spcPct val="150000"/>
              </a:lnSpc>
            </a:pPr>
            <a:endParaRPr lang="en-US" b="1" dirty="0">
              <a:solidFill>
                <a:srgbClr val="0070C0"/>
              </a:solidFill>
              <a:latin typeface="Arial" panose="020B0604020202020204" pitchFamily="34" charset="0"/>
              <a:cs typeface="Arial" panose="020B0604020202020204" pitchFamily="34" charset="0"/>
            </a:endParaRPr>
          </a:p>
          <a:p>
            <a:pPr marL="342900" indent="1270">
              <a:lnSpc>
                <a:spcPct val="150000"/>
              </a:lnSpc>
            </a:pPr>
            <a:r>
              <a:rPr lang="en-US" b="1" dirty="0">
                <a:solidFill>
                  <a:srgbClr val="0070C0"/>
                </a:solidFill>
                <a:latin typeface="Arial" panose="020B0604020202020204" pitchFamily="34" charset="0"/>
                <a:cs typeface="Arial" panose="020B0604020202020204" pitchFamily="34" charset="0"/>
              </a:rPr>
              <a:t>A single member of the class may be awarded. </a:t>
            </a:r>
          </a:p>
          <a:p>
            <a:pPr marL="342900" indent="1270">
              <a:lnSpc>
                <a:spcPct val="150000"/>
              </a:lnSpc>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2739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A5BC-6A8D-B2C5-C41C-0DF55B09C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D5443-55FE-5454-1C57-56572C42503C}"/>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7EE8EB9E-E33A-E102-A7DD-D73CB43D7E03}"/>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76788A0D-3703-C9A5-7AA7-C0E5678544E5}"/>
              </a:ext>
            </a:extLst>
          </p:cNvPr>
          <p:cNvSpPr txBox="1"/>
          <p:nvPr/>
        </p:nvSpPr>
        <p:spPr>
          <a:xfrm>
            <a:off x="59878" y="1013122"/>
            <a:ext cx="9024243" cy="3787062"/>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Procurement Class HP03-2026CHM: </a:t>
            </a:r>
          </a:p>
          <a:p>
            <a:pPr marL="628650" indent="-285750">
              <a:lnSpc>
                <a:spcPct val="150000"/>
              </a:lnSpc>
              <a:buFont typeface="Arial" panose="020B0604020202020204" pitchFamily="34" charset="0"/>
              <a:buChar char="•"/>
            </a:pPr>
            <a:r>
              <a:rPr lang="en-GB" dirty="0"/>
              <a:t>A procurement class is a grouping of medicines with the same active ingredient but different pack sizes, strengths, formulations, or dosage forms. It is used when market competition is limited, or specific product requirements are not clinically essential. Placing these items in a procurement class promotes fair comparison, competition, and economies of scale, while allowing flexibility to adapt to market availability and ensure continued access. Only one item specification is awarded within a procurement class, though the award may be split between suppliers if needed. During price evaluation the cost per tablet will be considered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0518585B-8BB6-724A-C7E1-17566F95D9F4}"/>
              </a:ext>
            </a:extLst>
          </p:cNvPr>
          <p:cNvGraphicFramePr>
            <a:graphicFrameLocks noGrp="1"/>
          </p:cNvGraphicFramePr>
          <p:nvPr/>
        </p:nvGraphicFramePr>
        <p:xfrm>
          <a:off x="611560" y="4800184"/>
          <a:ext cx="8208912" cy="973089"/>
        </p:xfrm>
        <a:graphic>
          <a:graphicData uri="http://schemas.openxmlformats.org/drawingml/2006/table">
            <a:tbl>
              <a:tblPr firstRow="1" firstCol="1" bandRow="1">
                <a:tableStyleId>{5C22544A-7EE6-4342-B048-85BDC9FD1C3A}</a:tableStyleId>
              </a:tblPr>
              <a:tblGrid>
                <a:gridCol w="1899110">
                  <a:extLst>
                    <a:ext uri="{9D8B030D-6E8A-4147-A177-3AD203B41FA5}">
                      <a16:colId xmlns:a16="http://schemas.microsoft.com/office/drawing/2014/main" val="2488235930"/>
                    </a:ext>
                  </a:extLst>
                </a:gridCol>
                <a:gridCol w="6309802">
                  <a:extLst>
                    <a:ext uri="{9D8B030D-6E8A-4147-A177-3AD203B41FA5}">
                      <a16:colId xmlns:a16="http://schemas.microsoft.com/office/drawing/2014/main" val="3483086156"/>
                    </a:ext>
                  </a:extLst>
                </a:gridCol>
              </a:tblGrid>
              <a:tr h="276385">
                <a:tc>
                  <a:txBody>
                    <a:bodyPr/>
                    <a:lstStyle/>
                    <a:p>
                      <a:pPr algn="just">
                        <a:lnSpc>
                          <a:spcPct val="150000"/>
                        </a:lnSpc>
                        <a:buNone/>
                      </a:pPr>
                      <a:r>
                        <a:rPr lang="en-ZA" sz="1100" dirty="0">
                          <a:effectLst/>
                        </a:rPr>
                        <a:t>Procurement Class </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buNone/>
                      </a:pPr>
                      <a:r>
                        <a:rPr lang="en-ZA" sz="1100" dirty="0">
                          <a:effectLst/>
                        </a:rPr>
                        <a:t>Members of the procurement class</a:t>
                      </a:r>
                      <a:endParaRPr lang="en-ZA"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7108402"/>
                  </a:ext>
                </a:extLst>
              </a:tr>
              <a:tr h="696704">
                <a:tc>
                  <a:txBody>
                    <a:bodyPr/>
                    <a:lstStyle/>
                    <a:p>
                      <a:pPr algn="l">
                        <a:lnSpc>
                          <a:spcPct val="115000"/>
                        </a:lnSpc>
                        <a:buNone/>
                      </a:pPr>
                      <a:r>
                        <a:rPr lang="en-GB" sz="1100" dirty="0">
                          <a:effectLst/>
                        </a:rPr>
                        <a:t>Procurement </a:t>
                      </a:r>
                      <a:endParaRPr lang="en-ZA" sz="1000" dirty="0">
                        <a:effectLst/>
                      </a:endParaRPr>
                    </a:p>
                    <a:p>
                      <a:pPr algn="l">
                        <a:lnSpc>
                          <a:spcPct val="115000"/>
                        </a:lnSpc>
                        <a:buNone/>
                      </a:pPr>
                      <a:r>
                        <a:rPr lang="en-GB" sz="1100" dirty="0">
                          <a:effectLst/>
                        </a:rPr>
                        <a:t>Class 1</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buNone/>
                      </a:pPr>
                      <a:r>
                        <a:rPr lang="da-DK" sz="1100" dirty="0">
                          <a:effectLst/>
                        </a:rPr>
                        <a:t>Clomifene 50mg tablet, 5 tablet</a:t>
                      </a:r>
                      <a:endParaRPr lang="en-ZA" sz="1000" dirty="0">
                        <a:effectLst/>
                      </a:endParaRPr>
                    </a:p>
                    <a:p>
                      <a:pPr algn="l">
                        <a:lnSpc>
                          <a:spcPct val="115000"/>
                        </a:lnSpc>
                        <a:buNone/>
                      </a:pPr>
                      <a:r>
                        <a:rPr lang="da-DK" sz="1100" dirty="0">
                          <a:effectLst/>
                        </a:rPr>
                        <a:t>vs</a:t>
                      </a:r>
                      <a:endParaRPr lang="en-ZA" sz="1000" dirty="0">
                        <a:effectLst/>
                      </a:endParaRPr>
                    </a:p>
                    <a:p>
                      <a:pPr algn="l">
                        <a:lnSpc>
                          <a:spcPct val="115000"/>
                        </a:lnSpc>
                        <a:buNone/>
                      </a:pPr>
                      <a:r>
                        <a:rPr lang="da-DK" sz="1100" dirty="0">
                          <a:effectLst/>
                        </a:rPr>
                        <a:t>Clomifene 50mg tablet, 10 tablets</a:t>
                      </a:r>
                      <a:endParaRPr lang="en-ZA"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62471429"/>
                  </a:ext>
                </a:extLst>
              </a:tr>
            </a:tbl>
          </a:graphicData>
        </a:graphic>
      </p:graphicFrame>
    </p:spTree>
    <p:extLst>
      <p:ext uri="{BB962C8B-B14F-4D97-AF65-F5344CB8AC3E}">
        <p14:creationId xmlns:p14="http://schemas.microsoft.com/office/powerpoint/2010/main" val="3179600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A53608C1-9355-45B9-03B7-CA32D1B25B35}"/>
              </a:ext>
            </a:extLst>
          </p:cNvPr>
          <p:cNvSpPr txBox="1"/>
          <p:nvPr/>
        </p:nvSpPr>
        <p:spPr>
          <a:xfrm>
            <a:off x="23243" y="1221914"/>
            <a:ext cx="9024243" cy="2956066"/>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Reference price: </a:t>
            </a:r>
          </a:p>
          <a:p>
            <a:pPr marL="628650" indent="-285750">
              <a:lnSpc>
                <a:spcPct val="150000"/>
              </a:lnSpc>
              <a:buFont typeface="Arial" panose="020B0604020202020204" pitchFamily="34" charset="0"/>
              <a:buChar char="•"/>
            </a:pPr>
            <a:r>
              <a:rPr lang="en-GB" dirty="0"/>
              <a:t>A </a:t>
            </a:r>
            <a:r>
              <a:rPr lang="en-GB" b="1" dirty="0"/>
              <a:t>price threshold reference price</a:t>
            </a:r>
            <a:r>
              <a:rPr lang="en-GB" dirty="0"/>
              <a:t> is included in the table below, representing the maximum allowable price to be considered during price evaluation for including a clinically recommended medicine or vaccine on contract. This threshold is based on the current standard of care or an allowable variance from a reference product or alternative. If awarded, the item will be published with a </a:t>
            </a:r>
            <a:r>
              <a:rPr lang="en-GB" b="1" dirty="0"/>
              <a:t>benchmark reference price</a:t>
            </a:r>
            <a:r>
              <a:rPr lang="en-GB" dirty="0"/>
              <a:t> for ongoing price monitoring in future.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6">
            <a:extLst>
              <a:ext uri="{FF2B5EF4-FFF2-40B4-BE49-F238E27FC236}">
                <a16:creationId xmlns:a16="http://schemas.microsoft.com/office/drawing/2014/main" id="{F28F4FFE-20B7-1B25-2FB7-935D6C43F3BC}"/>
              </a:ext>
            </a:extLst>
          </p:cNvPr>
          <p:cNvGraphicFramePr>
            <a:graphicFrameLocks noGrp="1"/>
          </p:cNvGraphicFramePr>
          <p:nvPr>
            <p:extLst>
              <p:ext uri="{D42A27DB-BD31-4B8C-83A1-F6EECF244321}">
                <p14:modId xmlns:p14="http://schemas.microsoft.com/office/powerpoint/2010/main" val="445616767"/>
              </p:ext>
            </p:extLst>
          </p:nvPr>
        </p:nvGraphicFramePr>
        <p:xfrm>
          <a:off x="755576" y="4598607"/>
          <a:ext cx="7776864" cy="1037479"/>
        </p:xfrm>
        <a:graphic>
          <a:graphicData uri="http://schemas.openxmlformats.org/drawingml/2006/table">
            <a:tbl>
              <a:tblPr firstRow="1" firstCol="1" bandRow="1">
                <a:tableStyleId>{5C22544A-7EE6-4342-B048-85BDC9FD1C3A}</a:tableStyleId>
              </a:tblPr>
              <a:tblGrid>
                <a:gridCol w="1027483">
                  <a:extLst>
                    <a:ext uri="{9D8B030D-6E8A-4147-A177-3AD203B41FA5}">
                      <a16:colId xmlns:a16="http://schemas.microsoft.com/office/drawing/2014/main" val="1947823893"/>
                    </a:ext>
                  </a:extLst>
                </a:gridCol>
                <a:gridCol w="4164099">
                  <a:extLst>
                    <a:ext uri="{9D8B030D-6E8A-4147-A177-3AD203B41FA5}">
                      <a16:colId xmlns:a16="http://schemas.microsoft.com/office/drawing/2014/main" val="1917365272"/>
                    </a:ext>
                  </a:extLst>
                </a:gridCol>
                <a:gridCol w="2585282">
                  <a:extLst>
                    <a:ext uri="{9D8B030D-6E8A-4147-A177-3AD203B41FA5}">
                      <a16:colId xmlns:a16="http://schemas.microsoft.com/office/drawing/2014/main" val="4061463800"/>
                    </a:ext>
                  </a:extLst>
                </a:gridCol>
              </a:tblGrid>
              <a:tr h="387773">
                <a:tc>
                  <a:txBody>
                    <a:bodyPr/>
                    <a:lstStyle/>
                    <a:p>
                      <a:pPr algn="just">
                        <a:lnSpc>
                          <a:spcPct val="150000"/>
                        </a:lnSpc>
                        <a:buNone/>
                      </a:pPr>
                      <a:r>
                        <a:rPr lang="en-ZA" sz="1100">
                          <a:effectLst/>
                        </a:rPr>
                        <a:t>Item No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buNone/>
                      </a:pPr>
                      <a:r>
                        <a:rPr lang="en-ZA" sz="1100">
                          <a:effectLst/>
                        </a:rPr>
                        <a:t>Item Description</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buNone/>
                      </a:pPr>
                      <a:r>
                        <a:rPr lang="en-ZA" sz="1100">
                          <a:effectLst/>
                        </a:rPr>
                        <a:t>Reference Price</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44941225"/>
                  </a:ext>
                </a:extLst>
              </a:tr>
              <a:tr h="649706">
                <a:tc>
                  <a:txBody>
                    <a:bodyPr/>
                    <a:lstStyle/>
                    <a:p>
                      <a:pPr algn="l">
                        <a:lnSpc>
                          <a:spcPct val="115000"/>
                        </a:lnSpc>
                        <a:buNone/>
                      </a:pPr>
                      <a:r>
                        <a:rPr lang="en-GB" sz="1100">
                          <a:effectLst/>
                        </a:rPr>
                        <a:t>32</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buNone/>
                      </a:pPr>
                      <a:r>
                        <a:rPr lang="en-GB" sz="1100">
                          <a:effectLst/>
                        </a:rPr>
                        <a:t>Medroxyprogesterone Acetate, 104 mg / 0.65 mL Suspension for Subcutaneous (SC) Injection, Single-dose disposable injector</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buNone/>
                      </a:pPr>
                      <a:r>
                        <a:rPr lang="en-ZA" sz="1100" dirty="0">
                          <a:effectLst/>
                        </a:rPr>
                        <a:t>R29.63</a:t>
                      </a:r>
                      <a:endParaRPr lang="en-ZA"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077979"/>
                  </a:ext>
                </a:extLst>
              </a:tr>
            </a:tbl>
          </a:graphicData>
        </a:graphic>
      </p:graphicFrame>
      <p:sp>
        <p:nvSpPr>
          <p:cNvPr id="9" name="TextBox 8">
            <a:extLst>
              <a:ext uri="{FF2B5EF4-FFF2-40B4-BE49-F238E27FC236}">
                <a16:creationId xmlns:a16="http://schemas.microsoft.com/office/drawing/2014/main" id="{47F7FAC4-AA78-78DA-0150-BB6F830F0E39}"/>
              </a:ext>
            </a:extLst>
          </p:cNvPr>
          <p:cNvSpPr txBox="1"/>
          <p:nvPr/>
        </p:nvSpPr>
        <p:spPr>
          <a:xfrm>
            <a:off x="395536" y="4158164"/>
            <a:ext cx="4586438" cy="456535"/>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HP03-2026CHM: </a:t>
            </a:r>
          </a:p>
        </p:txBody>
      </p:sp>
    </p:spTree>
    <p:extLst>
      <p:ext uri="{BB962C8B-B14F-4D97-AF65-F5344CB8AC3E}">
        <p14:creationId xmlns:p14="http://schemas.microsoft.com/office/powerpoint/2010/main" val="1098442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E5AD-1DB1-66AA-8111-B813214BA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373DD-81BA-CC50-0A2E-28B9491C45A6}"/>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3F454C02-310B-B482-B7F5-1B49E469A136}"/>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B20F396B-4FCB-3007-A761-2FF0D66A8BE0}"/>
              </a:ext>
            </a:extLst>
          </p:cNvPr>
          <p:cNvSpPr txBox="1"/>
          <p:nvPr/>
        </p:nvSpPr>
        <p:spPr>
          <a:xfrm>
            <a:off x="23243" y="1221914"/>
            <a:ext cx="9024243" cy="872034"/>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HP04-2026ONC: </a:t>
            </a:r>
          </a:p>
          <a:p>
            <a:pPr marL="342900">
              <a:lnSpc>
                <a:spcPct val="150000"/>
              </a:lnSpc>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e 4">
            <a:extLst>
              <a:ext uri="{FF2B5EF4-FFF2-40B4-BE49-F238E27FC236}">
                <a16:creationId xmlns:a16="http://schemas.microsoft.com/office/drawing/2014/main" id="{6431F7B5-83C1-9D4F-5492-E695E8DF3763}"/>
              </a:ext>
            </a:extLst>
          </p:cNvPr>
          <p:cNvGraphicFramePr>
            <a:graphicFrameLocks noGrp="1"/>
          </p:cNvGraphicFramePr>
          <p:nvPr>
            <p:extLst>
              <p:ext uri="{D42A27DB-BD31-4B8C-83A1-F6EECF244321}">
                <p14:modId xmlns:p14="http://schemas.microsoft.com/office/powerpoint/2010/main" val="3192495650"/>
              </p:ext>
            </p:extLst>
          </p:nvPr>
        </p:nvGraphicFramePr>
        <p:xfrm>
          <a:off x="467544" y="1828109"/>
          <a:ext cx="7167885" cy="1600891"/>
        </p:xfrm>
        <a:graphic>
          <a:graphicData uri="http://schemas.openxmlformats.org/drawingml/2006/table">
            <a:tbl>
              <a:tblPr firstRow="1" firstCol="1" bandRow="1">
                <a:tableStyleId>{5C22544A-7EE6-4342-B048-85BDC9FD1C3A}</a:tableStyleId>
              </a:tblPr>
              <a:tblGrid>
                <a:gridCol w="880102">
                  <a:extLst>
                    <a:ext uri="{9D8B030D-6E8A-4147-A177-3AD203B41FA5}">
                      <a16:colId xmlns:a16="http://schemas.microsoft.com/office/drawing/2014/main" val="777476032"/>
                    </a:ext>
                  </a:extLst>
                </a:gridCol>
                <a:gridCol w="3794809">
                  <a:extLst>
                    <a:ext uri="{9D8B030D-6E8A-4147-A177-3AD203B41FA5}">
                      <a16:colId xmlns:a16="http://schemas.microsoft.com/office/drawing/2014/main" val="3478057818"/>
                    </a:ext>
                  </a:extLst>
                </a:gridCol>
                <a:gridCol w="2492974">
                  <a:extLst>
                    <a:ext uri="{9D8B030D-6E8A-4147-A177-3AD203B41FA5}">
                      <a16:colId xmlns:a16="http://schemas.microsoft.com/office/drawing/2014/main" val="3595993505"/>
                    </a:ext>
                  </a:extLst>
                </a:gridCol>
              </a:tblGrid>
              <a:tr h="279456">
                <a:tc>
                  <a:txBody>
                    <a:bodyPr/>
                    <a:lstStyle/>
                    <a:p>
                      <a:pPr algn="just">
                        <a:lnSpc>
                          <a:spcPct val="150000"/>
                        </a:lnSpc>
                        <a:buNone/>
                      </a:pPr>
                      <a:r>
                        <a:rPr lang="en-ZA" sz="1100">
                          <a:effectLst/>
                        </a:rPr>
                        <a:t>Item No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buNone/>
                      </a:pPr>
                      <a:r>
                        <a:rPr lang="en-ZA" sz="1100" dirty="0">
                          <a:effectLst/>
                        </a:rPr>
                        <a:t>Item Description</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buNone/>
                      </a:pPr>
                      <a:r>
                        <a:rPr lang="en-ZA" sz="1100">
                          <a:effectLst/>
                        </a:rPr>
                        <a:t>Reference Price</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9667815"/>
                  </a:ext>
                </a:extLst>
              </a:tr>
              <a:tr h="442595">
                <a:tc>
                  <a:txBody>
                    <a:bodyPr/>
                    <a:lstStyle/>
                    <a:p>
                      <a:pPr algn="l">
                        <a:lnSpc>
                          <a:spcPct val="115000"/>
                        </a:lnSpc>
                        <a:buNone/>
                      </a:pPr>
                      <a:r>
                        <a:rPr lang="en-GB" sz="1100">
                          <a:effectLst/>
                        </a:rPr>
                        <a:t>112</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buNone/>
                      </a:pPr>
                      <a:r>
                        <a:rPr lang="en-GB" sz="1100">
                          <a:effectLst/>
                        </a:rPr>
                        <a:t>Tacrolimus 0.5mg prolonged release capsules, 30 capsules</a:t>
                      </a:r>
                      <a:br>
                        <a:rPr lang="en-GB" sz="1100">
                          <a:effectLst/>
                        </a:rPr>
                      </a:br>
                      <a:r>
                        <a:rPr lang="en-GB" sz="1100">
                          <a:effectLst/>
                        </a:rPr>
                        <a:t>Items 7, 8 and 9 will be considered as a Supplier Series</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buNone/>
                      </a:pPr>
                      <a:r>
                        <a:rPr lang="en-ZA" sz="1100" dirty="0">
                          <a:effectLst/>
                        </a:rPr>
                        <a:t>R72.86</a:t>
                      </a:r>
                      <a:endParaRPr lang="en-ZA"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2935148"/>
                  </a:ext>
                </a:extLst>
              </a:tr>
              <a:tr h="439420">
                <a:tc>
                  <a:txBody>
                    <a:bodyPr/>
                    <a:lstStyle/>
                    <a:p>
                      <a:pPr algn="l">
                        <a:lnSpc>
                          <a:spcPct val="115000"/>
                        </a:lnSpc>
                        <a:buNone/>
                      </a:pPr>
                      <a:r>
                        <a:rPr lang="en-GB" sz="1100">
                          <a:effectLst/>
                        </a:rPr>
                        <a:t>113</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buNone/>
                      </a:pPr>
                      <a:r>
                        <a:rPr lang="en-GB" sz="1100">
                          <a:effectLst/>
                        </a:rPr>
                        <a:t>Tacrolimus 1mg prolonged release capsules, 30 capsules</a:t>
                      </a:r>
                      <a:br>
                        <a:rPr lang="en-GB" sz="1100">
                          <a:effectLst/>
                        </a:rPr>
                      </a:br>
                      <a:r>
                        <a:rPr lang="en-GB" sz="1100">
                          <a:effectLst/>
                        </a:rPr>
                        <a:t>Items 7, 8 and 9 will be considered as a Supplier Series</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buNone/>
                      </a:pPr>
                      <a:r>
                        <a:rPr lang="en-ZA" sz="1100">
                          <a:effectLst/>
                        </a:rPr>
                        <a:t>R108.10</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98687714"/>
                  </a:ext>
                </a:extLst>
              </a:tr>
              <a:tr h="439420">
                <a:tc>
                  <a:txBody>
                    <a:bodyPr/>
                    <a:lstStyle/>
                    <a:p>
                      <a:pPr algn="l">
                        <a:lnSpc>
                          <a:spcPct val="115000"/>
                        </a:lnSpc>
                        <a:buNone/>
                      </a:pPr>
                      <a:r>
                        <a:rPr lang="en-GB" sz="1100" dirty="0">
                          <a:effectLst/>
                        </a:rPr>
                        <a:t>114</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buNone/>
                      </a:pPr>
                      <a:r>
                        <a:rPr lang="en-GB" sz="1100" dirty="0">
                          <a:effectLst/>
                        </a:rPr>
                        <a:t>Tacrolimus 5mg prolonged release capsules, 30 capsules</a:t>
                      </a:r>
                      <a:br>
                        <a:rPr lang="en-GB" sz="1100" dirty="0">
                          <a:effectLst/>
                        </a:rPr>
                      </a:br>
                      <a:r>
                        <a:rPr lang="en-GB" sz="1100" dirty="0">
                          <a:effectLst/>
                        </a:rPr>
                        <a:t>Items 7, 8 and 9 will be considered as a Supplier Series</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buNone/>
                      </a:pPr>
                      <a:r>
                        <a:rPr lang="en-ZA" sz="1100" dirty="0">
                          <a:effectLst/>
                        </a:rPr>
                        <a:t>R342.70</a:t>
                      </a:r>
                      <a:endParaRPr lang="en-ZA"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59779135"/>
                  </a:ext>
                </a:extLst>
              </a:tr>
            </a:tbl>
          </a:graphicData>
        </a:graphic>
      </p:graphicFrame>
    </p:spTree>
    <p:extLst>
      <p:ext uri="{BB962C8B-B14F-4D97-AF65-F5344CB8AC3E}">
        <p14:creationId xmlns:p14="http://schemas.microsoft.com/office/powerpoint/2010/main" val="2401455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a:t>
            </a:r>
          </a:p>
          <a:p>
            <a:pPr marL="360363" lvl="2" indent="-360363">
              <a:lnSpc>
                <a:spcPct val="150000"/>
              </a:lnSpc>
              <a:buFont typeface="Arial"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22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22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5496" y="1138313"/>
            <a:ext cx="9108504" cy="4432495"/>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850900" lvl="2" indent="-850900">
              <a:lnSpc>
                <a:spcPct val="150000"/>
              </a:lnSpc>
            </a:pPr>
            <a:r>
              <a:rPr lang="en-ZA" b="1" dirty="0">
                <a:solidFill>
                  <a:srgbClr val="0070C0"/>
                </a:solidFill>
                <a:latin typeface="Arial" pitchFamily="34" charset="0"/>
                <a:cs typeface="Arial" pitchFamily="34" charset="0"/>
              </a:rPr>
              <a:t>Set 2:  Scanned mirror image of Set 1 </a:t>
            </a:r>
            <a:r>
              <a:rPr lang="en-ZA" dirty="0">
                <a:latin typeface="Arial" pitchFamily="34" charset="0"/>
                <a:cs typeface="Arial" pitchFamily="34" charset="0"/>
              </a:rPr>
              <a:t>(Hard Copy) </a:t>
            </a:r>
          </a:p>
          <a:p>
            <a:pPr marL="850900" lvl="2" indent="-850900">
              <a:lnSpc>
                <a:spcPct val="150000"/>
              </a:lnSpc>
            </a:pPr>
            <a:r>
              <a:rPr lang="en-ZA" u="sng" dirty="0">
                <a:latin typeface="Arial" pitchFamily="34" charset="0"/>
                <a:cs typeface="Arial" pitchFamily="34" charset="0"/>
              </a:rPr>
              <a:t>Saved on USB consisting off:</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 folder for each section on Checklist (Annexure A)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Each section containing scanned signed documents</a:t>
            </a:r>
          </a:p>
          <a:p>
            <a:pPr marL="285750" lvl="2" indent="-285750">
              <a:lnSpc>
                <a:spcPct val="150000"/>
              </a:lnSpc>
              <a:buFont typeface="Arial" panose="020B0604020202020204" pitchFamily="34" charset="0"/>
              <a:buChar char="•"/>
            </a:pPr>
            <a:r>
              <a:rPr lang="en-ZA" b="1" dirty="0">
                <a:latin typeface="Arial" pitchFamily="34" charset="0"/>
                <a:cs typeface="Arial" pitchFamily="34" charset="0"/>
              </a:rPr>
              <a:t>NB</a:t>
            </a:r>
            <a:r>
              <a:rPr lang="en-ZA" dirty="0">
                <a:latin typeface="Arial" pitchFamily="34" charset="0"/>
                <a:cs typeface="Arial" pitchFamily="34" charset="0"/>
              </a:rPr>
              <a:t>: Excel Bid Response (price),PBD4.1 PBD9.1</a:t>
            </a:r>
          </a:p>
          <a:p>
            <a:pPr>
              <a:lnSpc>
                <a:spcPct val="150000"/>
              </a:lnSpc>
            </a:pPr>
            <a:endParaRPr lang="en-ZA" i="1"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83580"/>
            <a:ext cx="4065000" cy="24006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54</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55</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56</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58</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59</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0" y="980728"/>
            <a:ext cx="9144000" cy="4432495"/>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266700" lvl="2" indent="-266700">
              <a:lnSpc>
                <a:spcPct val="150000"/>
              </a:lnSpc>
            </a:pPr>
            <a:r>
              <a:rPr lang="en-ZA" b="1" dirty="0">
                <a:solidFill>
                  <a:srgbClr val="0070C0"/>
                </a:solidFill>
                <a:latin typeface="Arial" pitchFamily="34" charset="0"/>
                <a:cs typeface="Arial" pitchFamily="34" charset="0"/>
              </a:rPr>
              <a:t>Set 3: Electronic version of bid (Excel Documents)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Completed Bid Response Document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a:t>
            </a:r>
            <a:r>
              <a:rPr lang="en-GB" dirty="0">
                <a:latin typeface="Arial" pitchFamily="34" charset="0"/>
                <a:cs typeface="Arial" pitchFamily="34" charset="0"/>
              </a:rPr>
              <a:t>Bidders’ Contact Details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Profile</a:t>
            </a:r>
          </a:p>
          <a:p>
            <a:pPr marL="457200" lvl="3">
              <a:lnSpc>
                <a:spcPct val="150000"/>
              </a:lnSpc>
            </a:pPr>
            <a:endParaRPr lang="en-ZA"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Package : The full name and address of the bidder, including the return address of the bidder, the </a:t>
            </a:r>
            <a:r>
              <a:rPr lang="en-ZA" sz="1600" b="1" i="1" dirty="0">
                <a:latin typeface="Arial" pitchFamily="34" charset="0"/>
                <a:cs typeface="Arial" pitchFamily="34" charset="0"/>
              </a:rPr>
              <a:t>bid number </a:t>
            </a:r>
            <a:r>
              <a:rPr lang="en-ZA" sz="1600" i="1" dirty="0">
                <a:latin typeface="Arial" pitchFamily="34" charset="0"/>
                <a:cs typeface="Arial" pitchFamily="34" charset="0"/>
              </a:rPr>
              <a:t>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0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60</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61</a:t>
            </a:fld>
            <a:r>
              <a:rPr lang="en-ZA" sz="1200" dirty="0">
                <a:latin typeface="Arial" pitchFamily="34" charset="0"/>
                <a:cs typeface="Arial" pitchFamily="34" charset="0"/>
              </a:rPr>
              <a:t> </a:t>
            </a:r>
          </a:p>
        </p:txBody>
      </p:sp>
      <p:sp>
        <p:nvSpPr>
          <p:cNvPr id="3" name="TextBox 2"/>
          <p:cNvSpPr txBox="1"/>
          <p:nvPr/>
        </p:nvSpPr>
        <p:spPr>
          <a:xfrm>
            <a:off x="107504" y="916945"/>
            <a:ext cx="8928992" cy="5581015"/>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gn="ctr">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a:t>
            </a:r>
            <a:r>
              <a:rPr lang="en-ZA">
                <a:latin typeface="Arial" pitchFamily="34" charset="0"/>
                <a:cs typeface="Arial" pitchFamily="34" charset="0"/>
              </a:rPr>
              <a:t>their bid.</a:t>
            </a:r>
            <a:endParaRPr lang="en-ZA" dirty="0">
              <a:latin typeface="Arial" pitchFamily="34" charset="0"/>
              <a:cs typeface="Arial" pitchFamily="34" charset="0"/>
            </a:endParaRPr>
          </a:p>
          <a:p>
            <a:pPr marL="285750" indent="-285750">
              <a:lnSpc>
                <a:spcPct val="150000"/>
              </a:lnSpc>
              <a:buFont typeface="Arial" panose="020B0604020202020204"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62</a:t>
            </a:fld>
            <a:r>
              <a:rPr lang="en-ZA" sz="1200" dirty="0">
                <a:latin typeface="Arial" pitchFamily="34" charset="0"/>
                <a:cs typeface="Arial" pitchFamily="34" charset="0"/>
              </a:rPr>
              <a:t> </a:t>
            </a:r>
          </a:p>
        </p:txBody>
      </p:sp>
      <p:sp>
        <p:nvSpPr>
          <p:cNvPr id="3" name="TextBox 2"/>
          <p:cNvSpPr txBox="1"/>
          <p:nvPr/>
        </p:nvSpPr>
        <p:spPr>
          <a:xfrm>
            <a:off x="0" y="13208"/>
            <a:ext cx="9143999" cy="7925246"/>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CD/USB either corrupt or no data saved (Ensure to check that the data is available and accessible);</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a:t>
            </a:r>
            <a:r>
              <a:rPr lang="en-ZA" sz="1600">
                <a:solidFill>
                  <a:schemeClr val="bg1"/>
                </a:solidFill>
                <a:latin typeface="Arial" pitchFamily="34" charset="0"/>
                <a:cs typeface="Arial" pitchFamily="34" charset="0"/>
              </a:rPr>
              <a:t>of 3rd </a:t>
            </a:r>
            <a:r>
              <a:rPr lang="en-ZA" sz="1600" dirty="0">
                <a:solidFill>
                  <a:schemeClr val="bg1"/>
                </a:solidFill>
                <a:latin typeface="Arial" pitchFamily="34" charset="0"/>
                <a:cs typeface="Arial" pitchFamily="34" charset="0"/>
              </a:rPr>
              <a:t>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the MRC Variation Summary approved by SAPHRA amending changes on the MRC (MRC must be submitted to verify amendment)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Licence to Manufacture omitted from bid pack. </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63</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64</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 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endParaRPr lang="en-ZA"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1A0161D-6B49-7DD2-2F53-C341F9601EBF}"/>
              </a:ext>
            </a:extLst>
          </p:cNvPr>
          <p:cNvPicPr>
            <a:picLocks noChangeAspect="1"/>
          </p:cNvPicPr>
          <p:nvPr/>
        </p:nvPicPr>
        <p:blipFill>
          <a:blip r:embed="rId3"/>
          <a:stretch>
            <a:fillRect/>
          </a:stretch>
        </p:blipFill>
        <p:spPr>
          <a:xfrm>
            <a:off x="24971" y="4002261"/>
            <a:ext cx="9188518" cy="285573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107505" y="1080120"/>
            <a:ext cx="8928990" cy="738664"/>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821297656"/>
              </p:ext>
            </p:extLst>
          </p:nvPr>
        </p:nvGraphicFramePr>
        <p:xfrm>
          <a:off x="251520" y="1628800"/>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Product technical evaluation: Legal and regulatory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Price and Preference Points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a:effectLst/>
                        </a:rPr>
                        <a:t>Recommendation and Award</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a:effectLst/>
                        </a:rPr>
                        <a:t>Bidders will be assessed for compliance with the mandatory administrative requirements</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a:effectLst/>
                        </a:rPr>
                        <a:t>Bidders will be evaluated for compliance with the technical mandatory requirements and the product will be evaluated for compliance to the specification.</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w.r.t compliance to HDI and RDP Goals (Price and Preference Points) as per section 6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104325" y="1120676"/>
            <a:ext cx="9069829" cy="2954655"/>
          </a:xfrm>
          <a:prstGeom prst="rect">
            <a:avLst/>
          </a:prstGeom>
          <a:noFill/>
        </p:spPr>
        <p:txBody>
          <a:bodyPr wrap="square" rtlCol="0">
            <a:spAutoFit/>
          </a:bodyPr>
          <a:lstStyle/>
          <a:p>
            <a:pPr>
              <a:lnSpc>
                <a:spcPct val="150000"/>
              </a:lnSpc>
            </a:pPr>
            <a:r>
              <a:rPr lang="en-GB" b="1" dirty="0">
                <a:solidFill>
                  <a:schemeClr val="accent2">
                    <a:lumMod val="75000"/>
                  </a:schemeClr>
                </a:solidFill>
                <a:latin typeface="Arial" pitchFamily="34" charset="0"/>
                <a:cs typeface="Arial" pitchFamily="34" charset="0"/>
              </a:rPr>
              <a:t>PBD3 &amp; Resolution</a:t>
            </a:r>
          </a:p>
          <a:p>
            <a:pPr>
              <a:lnSpc>
                <a:spcPct val="150000"/>
              </a:lnSpc>
            </a:pPr>
            <a:r>
              <a:rPr lang="en-GB" dirty="0">
                <a:latin typeface="Arial" pitchFamily="34" charset="0"/>
                <a:cs typeface="Arial" pitchFamily="34" charset="0"/>
              </a:rPr>
              <a:t>The </a:t>
            </a:r>
            <a:r>
              <a:rPr lang="en-GB" b="1" dirty="0">
                <a:latin typeface="Arial" pitchFamily="34" charset="0"/>
                <a:cs typeface="Arial" pitchFamily="34" charset="0"/>
              </a:rPr>
              <a:t>PBD3</a:t>
            </a:r>
            <a:r>
              <a:rPr lang="en-GB" dirty="0">
                <a:latin typeface="Arial" pitchFamily="34" charset="0"/>
                <a:cs typeface="Arial" pitchFamily="34" charset="0"/>
              </a:rPr>
              <a:t> must be accompanied by a </a:t>
            </a:r>
            <a:r>
              <a:rPr lang="en-GB" b="1" dirty="0">
                <a:latin typeface="Arial" pitchFamily="34" charset="0"/>
                <a:cs typeface="Arial" pitchFamily="34" charset="0"/>
              </a:rPr>
              <a:t>certified resolution from the board / members/ partners,</a:t>
            </a:r>
            <a:r>
              <a:rPr lang="en-GB" dirty="0">
                <a:latin typeface="Arial" pitchFamily="34" charset="0"/>
                <a:cs typeface="Arial" pitchFamily="34" charset="0"/>
              </a:rPr>
              <a:t> confirming the authority to sign. </a:t>
            </a: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8C04E51C-3DB7-13B7-9F93-487635D3EAA2}"/>
              </a:ext>
            </a:extLst>
          </p:cNvPr>
          <p:cNvPicPr>
            <a:picLocks noChangeAspect="1"/>
          </p:cNvPicPr>
          <p:nvPr/>
        </p:nvPicPr>
        <p:blipFill>
          <a:blip r:embed="rId3"/>
          <a:stretch>
            <a:fillRect/>
          </a:stretch>
        </p:blipFill>
        <p:spPr>
          <a:xfrm>
            <a:off x="1403648" y="2400031"/>
            <a:ext cx="5688632" cy="3395825"/>
          </a:xfrm>
          <a:prstGeom prst="rect">
            <a:avLst/>
          </a:prstGeom>
        </p:spPr>
      </p:pic>
    </p:spTree>
    <p:extLst>
      <p:ext uri="{BB962C8B-B14F-4D97-AF65-F5344CB8AC3E}">
        <p14:creationId xmlns:p14="http://schemas.microsoft.com/office/powerpoint/2010/main" val="33597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5833</Words>
  <Application>Microsoft Office PowerPoint</Application>
  <PresentationFormat>On-screen Show (4:3)</PresentationFormat>
  <Paragraphs>579</Paragraphs>
  <Slides>64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Arial</vt:lpstr>
      <vt:lpstr>Calibri</vt:lpstr>
      <vt:lpstr>Symbol</vt:lpstr>
      <vt:lpstr>Times New Roman</vt:lpstr>
      <vt:lpstr>Wingdings</vt:lpstr>
      <vt:lpstr>Office Theme</vt:lpstr>
      <vt:lpstr>Custom Design</vt:lpstr>
      <vt:lpstr>1 </vt:lpstr>
      <vt:lpstr>2 </vt:lpstr>
      <vt:lpstr>3 </vt:lpstr>
      <vt:lpstr>4 </vt:lpstr>
      <vt:lpstr>5 </vt:lpstr>
      <vt:lpstr>6 </vt:lpstr>
      <vt:lpstr>7 </vt:lpstr>
      <vt:lpstr>8 </vt:lpstr>
      <vt:lpstr>9 </vt:lpstr>
      <vt:lpstr>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 </vt:lpstr>
      <vt:lpstr>PowerPoint Presentation</vt:lpstr>
      <vt:lpstr>PowerPoint Presentation</vt:lpstr>
      <vt:lpstr>PowerPoint Presentation</vt:lpstr>
      <vt:lpstr>PowerPoint Presentation</vt:lpstr>
      <vt:lpstr>23 </vt:lpstr>
      <vt:lpstr>24 </vt:lpstr>
      <vt:lpstr>25 </vt:lpstr>
      <vt:lpstr>26 </vt:lpstr>
      <vt:lpstr>PowerPoint Presentation</vt:lpstr>
      <vt:lpstr>PowerPoint Presentation</vt:lpstr>
      <vt:lpstr>29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37 </vt:lpstr>
      <vt:lpstr>38 </vt:lpstr>
      <vt:lpstr>39 </vt:lpstr>
      <vt:lpstr>40 </vt:lpstr>
      <vt:lpstr>41 </vt:lpstr>
      <vt:lpstr>42 </vt:lpstr>
      <vt:lpstr>43 </vt:lpstr>
      <vt:lpstr>44 </vt:lpstr>
      <vt:lpstr>45 </vt:lpstr>
      <vt:lpstr>46 </vt:lpstr>
      <vt:lpstr>47 </vt:lpstr>
      <vt:lpstr>48 </vt:lpstr>
      <vt:lpstr>49 </vt:lpstr>
      <vt:lpstr>50 </vt:lpstr>
      <vt:lpstr>51 </vt:lpstr>
      <vt:lpstr>52 </vt:lpstr>
      <vt:lpstr>53 </vt:lpstr>
      <vt:lpstr>54 </vt:lpstr>
      <vt:lpstr>55 </vt:lpstr>
      <vt:lpstr>56 </vt:lpstr>
      <vt:lpstr>PowerPoint Presentation</vt:lpstr>
      <vt:lpstr>58 </vt:lpstr>
      <vt:lpstr>59 </vt:lpstr>
      <vt:lpstr>60 </vt:lpstr>
      <vt:lpstr>61 </vt:lpstr>
      <vt:lpstr>62 </vt:lpstr>
      <vt:lpstr>63 </vt:lpstr>
      <vt:lpstr>64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179</cp:revision>
  <dcterms:created xsi:type="dcterms:W3CDTF">2013-10-17T06:13:57Z</dcterms:created>
  <dcterms:modified xsi:type="dcterms:W3CDTF">2025-08-29T10:28:40Z</dcterms:modified>
</cp:coreProperties>
</file>