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9144000" cy="5143500"/>
  <p:embeddedFontLst>
    <p:embeddedFont>
      <p:font typeface="CIFTJP+CambriaMath,Italic" panose="020B0604020202020204"/>
      <p:regular r:id="rId39"/>
    </p:embeddedFont>
    <p:embeddedFont>
      <p:font typeface="SPLKNL+SymbolMT" panose="020B0604020202020204"/>
      <p:regular r:id="rId40"/>
    </p:embeddedFont>
    <p:embeddedFont>
      <p:font typeface="LTBCUA+Wingdings-Regular" panose="020B0604020202020204"/>
      <p:regular r:id="rId41"/>
    </p:embeddedFont>
    <p:embeddedFont>
      <p:font typeface="TCRPOU+Arial-BoldItalicMT" panose="020B0604020202020204"/>
      <p:regular r:id="rId42"/>
    </p:embeddedFont>
    <p:embeddedFont>
      <p:font typeface="EBUWSJ+Arial-ItalicMT" panose="020B0604020202020204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ONSMQF+Arial-BoldMT" panose="020B0604020202020204"/>
      <p:regular r:id="rId48"/>
    </p:embeddedFont>
    <p:embeddedFont>
      <p:font typeface="FTSLJI+ArialMT" panose="020B0604020202020204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829" y="1740511"/>
            <a:ext cx="4219044" cy="862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Environmental Health at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the centre of the SDGs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184" y="3234996"/>
            <a:ext cx="4373492" cy="53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Dr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Joyce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Shirinde</a:t>
            </a:r>
          </a:p>
          <a:p>
            <a:pPr marL="0" marR="0">
              <a:lnSpc>
                <a:spcPts val="1899"/>
              </a:lnSpc>
              <a:spcBef>
                <a:spcPts val="140"/>
              </a:spcBef>
              <a:spcAft>
                <a:spcPts val="0"/>
              </a:spcAft>
            </a:pP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School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of</a:t>
            </a:r>
            <a:r>
              <a:rPr sz="1700" spc="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Health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Systems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and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Public</a:t>
            </a:r>
            <a:r>
              <a:rPr sz="1700" spc="4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FTSLJI+ArialMT"/>
                <a:cs typeface="FTSLJI+ArialMT"/>
              </a:rPr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625" y="4183989"/>
            <a:ext cx="197407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26 September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1442468" cy="920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3-</a:t>
            </a:r>
          </a:p>
          <a:p>
            <a:pPr marL="0" marR="0">
              <a:lnSpc>
                <a:spcPts val="3351"/>
              </a:lnSpc>
              <a:spcBef>
                <a:spcPts val="248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targets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31466" y="389726"/>
            <a:ext cx="847864" cy="51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3.1 Reduce</a:t>
            </a:r>
          </a:p>
          <a:p>
            <a:pPr marL="61639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maternal</a:t>
            </a:r>
          </a:p>
          <a:p>
            <a:pPr marL="5519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11068" y="754862"/>
            <a:ext cx="38829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3.9.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2687" y="754862"/>
            <a:ext cx="660138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3.2. End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03614" y="919453"/>
            <a:ext cx="998924" cy="51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24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Hazardous</a:t>
            </a:r>
          </a:p>
          <a:p>
            <a:pPr marL="116606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chemicals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 pollution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88537" y="919453"/>
            <a:ext cx="1031514" cy="51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35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preventable</a:t>
            </a:r>
          </a:p>
          <a:p>
            <a:pPr marL="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disease under</a:t>
            </a:r>
          </a:p>
          <a:p>
            <a:pPr marL="86469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5 Mortality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5973" y="1342106"/>
            <a:ext cx="1545570" cy="65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Health targets</a:t>
            </a:r>
          </a:p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for SDG 3 = 13</a:t>
            </a:r>
          </a:p>
          <a:p>
            <a:pPr marL="0" marR="0">
              <a:lnSpc>
                <a:spcPts val="1536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(9 + 3 );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973" y="1927322"/>
            <a:ext cx="157950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Indicators = 27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26340" y="1970094"/>
            <a:ext cx="1016905" cy="51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3.8. Universal</a:t>
            </a:r>
          </a:p>
          <a:p>
            <a:pPr marL="229344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</a:p>
          <a:p>
            <a:pPr marL="150589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97089" y="1970094"/>
            <a:ext cx="956524" cy="51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84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3.3. End</a:t>
            </a:r>
          </a:p>
          <a:p>
            <a:pPr marL="0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epidemics of</a:t>
            </a:r>
          </a:p>
          <a:p>
            <a:pPr marL="85191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HV, TB etc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98061" y="3176126"/>
            <a:ext cx="1009131" cy="684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3.7. Access to</a:t>
            </a:r>
          </a:p>
          <a:p>
            <a:pPr marL="92471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sexual and</a:t>
            </a:r>
          </a:p>
          <a:p>
            <a:pPr marL="2370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reproductive</a:t>
            </a:r>
          </a:p>
          <a:p>
            <a:pPr marL="225474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18869" y="3340718"/>
            <a:ext cx="978351" cy="35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3.4 Mortality</a:t>
            </a:r>
          </a:p>
          <a:p>
            <a:pPr marL="13614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for NCDs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12198" y="4099318"/>
            <a:ext cx="746521" cy="51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88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3.6 Road</a:t>
            </a:r>
          </a:p>
          <a:p>
            <a:pPr marL="112340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</a:p>
          <a:p>
            <a:pPr marL="0" marR="0">
              <a:lnSpc>
                <a:spcPts val="1200"/>
              </a:lnSpc>
              <a:spcBef>
                <a:spcPts val="96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accidents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13874" y="4181614"/>
            <a:ext cx="1027696" cy="355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3.5 Substance</a:t>
            </a:r>
          </a:p>
          <a:p>
            <a:pPr marL="248853" marR="0">
              <a:lnSpc>
                <a:spcPts val="1200"/>
              </a:lnSpc>
              <a:spcBef>
                <a:spcPts val="95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abuse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0750" y="847568"/>
            <a:ext cx="2451272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Current status (2017</a:t>
            </a:r>
            <a:r>
              <a:rPr sz="1400" b="1" spc="16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</a:p>
          <a:p>
            <a:pPr marL="125660" marR="0">
              <a:lnSpc>
                <a:spcPts val="1400"/>
              </a:lnSpc>
              <a:spcBef>
                <a:spcPts val="42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unless otherwise</a:t>
            </a:r>
          </a:p>
          <a:p>
            <a:pPr marL="49218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stated)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72528" y="898012"/>
            <a:ext cx="69463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2329" y="893288"/>
            <a:ext cx="1401238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Status as at 2015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28271" y="1096132"/>
            <a:ext cx="795436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achieva</a:t>
            </a:r>
          </a:p>
          <a:p>
            <a:pPr marL="107553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bility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753" y="1555391"/>
            <a:ext cx="4161092" cy="20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3.1.</a:t>
            </a:r>
            <a:r>
              <a:rPr sz="1100" b="1" spc="1298" dirty="0">
                <a:solidFill>
                  <a:srgbClr val="000000"/>
                </a:solidFill>
                <a:latin typeface="ONSMQF+Arial-BoldMT"/>
                <a:cs typeface="ONSMQF+Arial-BoldMT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2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reduce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global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maternal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mortality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ratio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39469" y="1556243"/>
            <a:ext cx="1465044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141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1426" y="1556243"/>
            <a:ext cx="1574750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119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(2017)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96328" y="1556243"/>
            <a:ext cx="72786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9318" y="1739124"/>
            <a:ext cx="255678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less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than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70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9318" y="1900365"/>
            <a:ext cx="225418" cy="232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2218" y="1922004"/>
            <a:ext cx="282045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Indicator:</a:t>
            </a:r>
            <a:r>
              <a:rPr sz="1200" b="1" spc="3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3.1.1</a:t>
            </a:r>
            <a:r>
              <a:rPr sz="1200" b="1" spc="5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Maternal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mortality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ratio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2753" y="2146641"/>
            <a:ext cx="346602" cy="194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9318" y="2147493"/>
            <a:ext cx="5016983" cy="93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200" spc="3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200" spc="3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end</a:t>
            </a:r>
            <a:r>
              <a:rPr sz="1200" spc="3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preventable</a:t>
            </a:r>
            <a:r>
              <a:rPr sz="1200" spc="2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200" spc="3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200" spc="3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new-borns</a:t>
            </a:r>
            <a:r>
              <a:rPr sz="1200" spc="3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7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37.0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children</a:t>
            </a:r>
            <a:r>
              <a:rPr sz="12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under</a:t>
            </a:r>
            <a:r>
              <a:rPr sz="12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5</a:t>
            </a:r>
            <a:r>
              <a:rPr sz="1200" spc="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2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2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age,</a:t>
            </a:r>
            <a:r>
              <a:rPr sz="1200" spc="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with</a:t>
            </a:r>
            <a:r>
              <a:rPr sz="1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all</a:t>
            </a:r>
            <a:r>
              <a:rPr sz="12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countries</a:t>
            </a:r>
            <a:r>
              <a:rPr sz="1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aiming</a:t>
            </a:r>
            <a:r>
              <a:rPr sz="12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reduce</a:t>
            </a:r>
            <a:r>
              <a:rPr sz="1200" spc="2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neonatal</a:t>
            </a:r>
            <a:r>
              <a:rPr sz="1200" spc="1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mortality</a:t>
            </a:r>
            <a:r>
              <a:rPr sz="1200" spc="2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at</a:t>
            </a:r>
            <a:r>
              <a:rPr sz="1200" spc="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least</a:t>
            </a:r>
            <a:r>
              <a:rPr sz="1200" spc="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20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low</a:t>
            </a:r>
            <a:r>
              <a:rPr sz="1200" spc="2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200" spc="2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12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1,000</a:t>
            </a:r>
            <a:r>
              <a:rPr sz="1200" spc="1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1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  <a:r>
              <a:rPr sz="1200" spc="2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under-5</a:t>
            </a:r>
            <a:r>
              <a:rPr sz="1200" spc="1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mortality</a:t>
            </a:r>
            <a:r>
              <a:rPr sz="1200" spc="2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2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at</a:t>
            </a:r>
            <a:r>
              <a:rPr sz="1200" spc="2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least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low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25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1,000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01426" y="2147493"/>
            <a:ext cx="1176832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32.0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live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births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996328" y="2147493"/>
            <a:ext cx="72786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99318" y="3040254"/>
            <a:ext cx="225418" cy="232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2218" y="3061893"/>
            <a:ext cx="2742219" cy="20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Indicator:</a:t>
            </a:r>
            <a:r>
              <a:rPr sz="1200" b="1" spc="52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3.2.1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Under</a:t>
            </a:r>
            <a:r>
              <a:rPr sz="1200" dirty="0">
                <a:solidFill>
                  <a:srgbClr val="000000"/>
                </a:solidFill>
                <a:latin typeface="CIFTJP+CambriaMath,Italic"/>
                <a:cs typeface="CIFTJP+CambriaMath,Italic"/>
              </a:rPr>
              <a:t>‑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5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mortality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rate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39469" y="3329994"/>
            <a:ext cx="1540939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15-24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(both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sexes):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1.5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(2008-2012)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01426" y="3329994"/>
            <a:ext cx="1413990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15-24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(both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sexes):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(2012-2017)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996328" y="3329994"/>
            <a:ext cx="727862" cy="79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  <a:p>
            <a:pPr marL="0" marR="0">
              <a:lnSpc>
                <a:spcPts val="1340"/>
              </a:lnSpc>
              <a:spcBef>
                <a:spcPts val="33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2178" y="3375714"/>
            <a:ext cx="3666413" cy="75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2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epidemics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AIDS,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tuberculosis,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malaria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neglected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tropical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combat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hepatitis,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water-borne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other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communicable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diseases.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5613" y="3398558"/>
            <a:ext cx="38011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3.3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639469" y="3921244"/>
            <a:ext cx="1540939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15-49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(both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sexes):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1.9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(2008-2012)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01426" y="3921244"/>
            <a:ext cx="1540939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15-49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(both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sexes):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0.8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(2012-2017)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22178" y="4284366"/>
            <a:ext cx="3719894" cy="579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  <a:r>
              <a:rPr sz="125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Indicator:</a:t>
            </a:r>
            <a:r>
              <a:rPr sz="1200" b="1" spc="3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3.3.1</a:t>
            </a:r>
            <a:r>
              <a:rPr sz="1200" b="1" spc="5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Number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new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HIV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infections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per</a:t>
            </a:r>
          </a:p>
          <a:p>
            <a:pPr marL="171450" marR="0">
              <a:lnSpc>
                <a:spcPts val="1340"/>
              </a:lnSpc>
              <a:spcBef>
                <a:spcPts val="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1,000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uninfected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population,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sex,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age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key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populations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871" y="1076643"/>
            <a:ext cx="159438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 at 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1933" y="1076643"/>
            <a:ext cx="1699231" cy="194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907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</a:t>
            </a:r>
          </a:p>
          <a:p>
            <a:pPr marL="282519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(2017 unless</a:t>
            </a:r>
          </a:p>
          <a:p>
            <a:pPr marL="85669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otherwise stated)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Diabetes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Mellitus: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28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(2016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data)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Cerebrovascular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Diseases: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51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95723" y="1076643"/>
            <a:ext cx="1219720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94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476" y="1122363"/>
            <a:ext cx="6957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5658" y="1716723"/>
            <a:ext cx="1554856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Diabetes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Mellitus: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27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56170" y="1716723"/>
            <a:ext cx="1476091" cy="130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trend,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trend,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5810" y="1762443"/>
            <a:ext cx="2957448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3.4</a:t>
            </a:r>
            <a:r>
              <a:rPr sz="1400" b="1" spc="1326" dirty="0">
                <a:solidFill>
                  <a:srgbClr val="000000"/>
                </a:solidFill>
                <a:latin typeface="ONSMQF+Arial-BoldMT"/>
                <a:cs typeface="ONSMQF+Arial-BoldMT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reduce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one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third</a:t>
            </a:r>
          </a:p>
          <a:p>
            <a:pPr marL="464666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premature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mortality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from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non-</a:t>
            </a:r>
          </a:p>
          <a:p>
            <a:pPr marL="464666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communicable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75658" y="2356803"/>
            <a:ext cx="1456816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Cerebrovascular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Diseases: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49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0476" y="2402523"/>
            <a:ext cx="2532638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through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prevention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treatment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promote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mental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well-being.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91933" y="2996883"/>
            <a:ext cx="1061315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(2016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data)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75658" y="3210242"/>
            <a:ext cx="1643965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Neoplasms: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91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1933" y="3210242"/>
            <a:ext cx="1643965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Neoplasms: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93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(2016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data)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56170" y="3210242"/>
            <a:ext cx="1476091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trend,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0476" y="3255963"/>
            <a:ext cx="2479206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Indicator:</a:t>
            </a:r>
            <a:r>
              <a:rPr sz="1400" b="1" spc="16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3.4.1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Mortality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rate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attributed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cardiovascular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disease,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cancer,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diabetes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or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chronic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respiratory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disease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75658" y="3850323"/>
            <a:ext cx="1081019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91933" y="3850323"/>
            <a:ext cx="1081019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056170" y="3850323"/>
            <a:ext cx="15552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Increasing,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75658" y="4063682"/>
            <a:ext cx="5017009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respiratory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systems:</a:t>
            </a:r>
            <a:r>
              <a:rPr sz="1400" spc="14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respiratory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systems:</a:t>
            </a:r>
            <a:r>
              <a:rPr sz="1400" spc="10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475658" y="4277043"/>
            <a:ext cx="134795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49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91933" y="4277043"/>
            <a:ext cx="1347954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50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(2016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data)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90401" y="907791"/>
            <a:ext cx="1149681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 at</a:t>
            </a:r>
          </a:p>
          <a:p>
            <a:pPr marL="300037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2609" y="907791"/>
            <a:ext cx="1366801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</a:t>
            </a:r>
          </a:p>
          <a:p>
            <a:pPr marL="74612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(2017 unless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5526" y="907791"/>
            <a:ext cx="1219720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94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0580" y="953511"/>
            <a:ext cx="6957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40371" y="1334511"/>
            <a:ext cx="161356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otherwise stated)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7720" y="1664423"/>
            <a:ext cx="2884454" cy="1243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Strengthen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prevention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treatment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substance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abuse,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including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narcotic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drug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abuse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harmful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use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alcohol.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  <a:r>
              <a:rPr sz="1650" spc="15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3.5.2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Harmful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use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14070" y="1664423"/>
            <a:ext cx="1280974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7.23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litre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capita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annum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7668" y="1664423"/>
            <a:ext cx="1280974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7.27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litre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capita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annum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75972" y="1664423"/>
            <a:ext cx="1665189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Increasing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trend,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5613" y="1710143"/>
            <a:ext cx="434875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00620" y="2883623"/>
            <a:ext cx="2715361" cy="1484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alcohol,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defined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according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national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context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alcohol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per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capita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consumption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(aged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15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years</a:t>
            </a:r>
          </a:p>
          <a:p>
            <a:pPr marL="0" marR="0">
              <a:lnSpc>
                <a:spcPts val="1787"/>
              </a:lnSpc>
              <a:spcBef>
                <a:spcPts val="18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older)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within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calendar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year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litres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pure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alcohol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169" y="267672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9169" y="715702"/>
            <a:ext cx="159438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 at 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3192" y="715702"/>
            <a:ext cx="1870685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 (2017</a:t>
            </a:r>
          </a:p>
          <a:p>
            <a:pPr marL="138112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unless otherwise</a:t>
            </a:r>
          </a:p>
          <a:p>
            <a:pPr marL="566737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stated)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7493" y="717406"/>
            <a:ext cx="1191517" cy="752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09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</a:t>
            </a:r>
          </a:p>
          <a:p>
            <a:pPr marL="429418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5431" y="761422"/>
            <a:ext cx="6957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950" y="1447222"/>
            <a:ext cx="3123125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3.6</a:t>
            </a:r>
            <a:r>
              <a:rPr sz="1600" b="1" spc="1670" dirty="0">
                <a:solidFill>
                  <a:srgbClr val="000000"/>
                </a:solidFill>
                <a:latin typeface="ONSMQF+Arial-BoldMT"/>
                <a:cs typeface="ONSMQF+Arial-BoldMT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2020,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halve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number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550687" marR="0">
              <a:lnSpc>
                <a:spcPts val="148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global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injuries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from</a:t>
            </a:r>
          </a:p>
          <a:p>
            <a:pPr marL="550687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road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traffic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accidents.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53213" y="1447222"/>
            <a:ext cx="1763117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26.0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fatality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rate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population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8971" y="1447222"/>
            <a:ext cx="1821231" cy="663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22.22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fatality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rate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population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(2019)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57485" y="1448926"/>
            <a:ext cx="942975" cy="508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653213" y="2187666"/>
            <a:ext cx="1150240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10-14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1.4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98971" y="2187666"/>
            <a:ext cx="1693393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10-14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0.6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57485" y="2189370"/>
            <a:ext cx="919683" cy="1005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  <a:p>
            <a:pPr marL="0" marR="0">
              <a:lnSpc>
                <a:spcPts val="1787"/>
              </a:lnSpc>
              <a:spcBef>
                <a:spcPts val="404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65810" y="2233385"/>
            <a:ext cx="2757774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3.7</a:t>
            </a:r>
            <a:r>
              <a:rPr sz="1600" b="1" spc="1670" dirty="0">
                <a:solidFill>
                  <a:srgbClr val="000000"/>
                </a:solidFill>
                <a:latin typeface="ONSMQF+Arial-BoldMT"/>
                <a:cs typeface="ONSMQF+Arial-BoldMT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ensure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universal</a:t>
            </a:r>
          </a:p>
          <a:p>
            <a:pPr marL="550687" marR="0">
              <a:lnSpc>
                <a:spcPts val="148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access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sexual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6498" y="2660106"/>
            <a:ext cx="206893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reproductive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health-care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6498" y="2873466"/>
            <a:ext cx="2690998" cy="194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services,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including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family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planning,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information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education,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integration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reproductive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into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national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strategies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programmes.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3.7.2</a:t>
            </a:r>
            <a:r>
              <a:rPr sz="1400" spc="4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Adolescent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birth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rate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(aged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10–14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years;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aged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15–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19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years)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1,000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women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that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age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group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53213" y="2928110"/>
            <a:ext cx="1792250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15-19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64.7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98971" y="2928110"/>
            <a:ext cx="1792250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15-19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years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46.2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1000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7001" y="928609"/>
            <a:ext cx="186928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</a:t>
            </a:r>
            <a:r>
              <a:rPr sz="1200" b="1" spc="1325" dirty="0">
                <a:solidFill>
                  <a:srgbClr val="FFFFFF"/>
                </a:solidFill>
                <a:latin typeface="ONSMQF+Arial-BoldMT"/>
                <a:cs typeface="ONSMQF+Arial-BoldMT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8109" y="928609"/>
            <a:ext cx="1067246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8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69010" y="974329"/>
            <a:ext cx="618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86532" y="1111489"/>
            <a:ext cx="499568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as at</a:t>
            </a:r>
          </a:p>
          <a:p>
            <a:pPr marL="476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2015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66472" y="1111489"/>
            <a:ext cx="1066670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(2019 unless</a:t>
            </a:r>
          </a:p>
          <a:p>
            <a:pPr marL="100806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otherwise</a:t>
            </a:r>
          </a:p>
          <a:p>
            <a:pPr marL="207168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stated)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950" y="1728741"/>
            <a:ext cx="434875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5548" y="1725332"/>
            <a:ext cx="2260267" cy="148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Achieve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universal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coverage,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including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financial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risk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protection,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access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quality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essential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health-care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services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access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safe,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effective,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quality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affordable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essential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medicines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vaccines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all.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86058" y="1725332"/>
            <a:ext cx="20315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-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70243" y="1725332"/>
            <a:ext cx="58452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67.2%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12674" y="1725332"/>
            <a:ext cx="118536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5548" y="3349613"/>
            <a:ext cx="225418" cy="232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38448" y="3371252"/>
            <a:ext cx="1880816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</a:t>
            </a:r>
            <a:r>
              <a:rPr sz="1200" b="1" spc="32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3.8.1</a:t>
            </a:r>
            <a:r>
              <a:rPr sz="1200" b="1" spc="47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Coverage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essential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services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7330" y="852602"/>
            <a:ext cx="1594384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 at 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3418" y="852602"/>
            <a:ext cx="1366801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</a:t>
            </a:r>
          </a:p>
          <a:p>
            <a:pPr marL="74612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(2017 unless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15526" y="852602"/>
            <a:ext cx="1219720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948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53336" y="898322"/>
            <a:ext cx="6957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9286" y="1279322"/>
            <a:ext cx="1625455" cy="602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94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otherwise stated)</a:t>
            </a:r>
          </a:p>
          <a:p>
            <a:pPr marL="0" marR="0">
              <a:lnSpc>
                <a:spcPts val="1340"/>
              </a:lnSpc>
              <a:spcBef>
                <a:spcPts val="10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0.2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  <a:r>
              <a:rPr sz="12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(2015)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5855" y="1490977"/>
            <a:ext cx="2657068" cy="93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ONSMQF+Arial-BoldMT"/>
                <a:cs typeface="ONSMQF+Arial-BoldMT"/>
              </a:rPr>
              <a:t>By 2030, substantially reduce the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ONSMQF+Arial-BoldMT"/>
                <a:cs typeface="ONSMQF+Arial-BoldMT"/>
              </a:rPr>
              <a:t>number of deaths and illnesses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ONSMQF+Arial-BoldMT"/>
                <a:cs typeface="ONSMQF+Arial-BoldMT"/>
              </a:rPr>
              <a:t>from hazardous chemicals and air,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ONSMQF+Arial-BoldMT"/>
                <a:cs typeface="ONSMQF+Arial-BoldMT"/>
              </a:rPr>
              <a:t>water and soil pollution and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ONSMQF+Arial-BoldMT"/>
                <a:cs typeface="ONSMQF+Arial-BoldMT"/>
              </a:rPr>
              <a:t>contamination.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09222" y="1490977"/>
            <a:ext cx="1718942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0.4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deaths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per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100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000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5972" y="1490977"/>
            <a:ext cx="1675965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No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official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current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data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2016/17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5613" y="1564266"/>
            <a:ext cx="41265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3.9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5855" y="2582509"/>
            <a:ext cx="2346068" cy="579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FF0000"/>
                </a:solidFill>
                <a:latin typeface="FTSLJI+ArialMT"/>
                <a:cs typeface="FTSLJI+ArialMT"/>
              </a:rPr>
              <a:t>•</a:t>
            </a:r>
            <a:r>
              <a:rPr sz="1250" spc="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Indicator</a:t>
            </a:r>
            <a:r>
              <a:rPr sz="1200" b="1" spc="32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3.9.3</a:t>
            </a:r>
            <a:r>
              <a:rPr sz="1200" b="1" spc="32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Mortality</a:t>
            </a:r>
            <a:r>
              <a:rPr sz="1200" b="1" spc="32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rate</a:t>
            </a:r>
          </a:p>
          <a:p>
            <a:pPr marL="171450" marR="0">
              <a:lnSpc>
                <a:spcPts val="1340"/>
              </a:lnSpc>
              <a:spcBef>
                <a:spcPts val="88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attributed</a:t>
            </a:r>
            <a:r>
              <a:rPr sz="1200" b="1" spc="3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to</a:t>
            </a:r>
            <a:r>
              <a:rPr sz="1200" b="1" spc="3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unintentional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0000"/>
                </a:solidFill>
                <a:latin typeface="TCRPOU+Arial-BoldItalicMT"/>
                <a:cs typeface="TCRPOU+Arial-BoldItalicMT"/>
              </a:rPr>
              <a:t>poisoning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09222" y="3136897"/>
            <a:ext cx="135468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Male: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42%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(1998)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9286" y="3136897"/>
            <a:ext cx="1447648" cy="628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Male: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37%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(2016)</a:t>
            </a:r>
          </a:p>
          <a:p>
            <a:pPr marL="0" marR="0">
              <a:lnSpc>
                <a:spcPts val="1340"/>
              </a:lnSpc>
              <a:spcBef>
                <a:spcPts val="20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Female: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7%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(2016)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75972" y="3136897"/>
            <a:ext cx="1185367" cy="628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  <a:p>
            <a:pPr marL="0" marR="0">
              <a:lnSpc>
                <a:spcPts val="1340"/>
              </a:lnSpc>
              <a:spcBef>
                <a:spcPts val="201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8715" y="3182617"/>
            <a:ext cx="2759785" cy="75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3.a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Strengthen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implementation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World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Organization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Framework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Convention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Tobacco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Control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all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countries,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appropriate.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609222" y="3557219"/>
            <a:ext cx="153238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Female: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11%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(1998)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8715" y="4091269"/>
            <a:ext cx="2678148" cy="762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  <a:r>
              <a:rPr sz="125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</a:t>
            </a:r>
            <a:r>
              <a:rPr sz="1200" b="1" spc="32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3.a.1</a:t>
            </a:r>
            <a:r>
              <a:rPr sz="1200" b="1" spc="52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Age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standardised</a:t>
            </a:r>
          </a:p>
          <a:p>
            <a:pPr marL="171450" marR="0">
              <a:lnSpc>
                <a:spcPts val="1340"/>
              </a:lnSpc>
              <a:spcBef>
                <a:spcPts val="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prevalence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current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tobacco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use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among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persons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aged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15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years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</a:p>
          <a:p>
            <a:pPr marL="17145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older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68534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3 – Good health and well being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36" y="971671"/>
            <a:ext cx="5724933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Ensure healthy lives and promote well-being for all at all ages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172" y="1473043"/>
            <a:ext cx="236652" cy="242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063" y="1477622"/>
            <a:ext cx="2817826" cy="74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Target 3.9: substantially reduce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illnesses and deaths from</a:t>
            </a:r>
          </a:p>
          <a:p>
            <a:pPr marL="0" marR="0">
              <a:lnSpc>
                <a:spcPts val="1344"/>
              </a:lnSpc>
              <a:spcBef>
                <a:spcPts val="5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hazardous chemicals and</a:t>
            </a:r>
          </a:p>
          <a:p>
            <a:pPr marL="0" marR="0">
              <a:lnSpc>
                <a:spcPts val="13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pollution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146" y="2490589"/>
            <a:ext cx="322459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C9F38"/>
                </a:solidFill>
                <a:latin typeface="FTSLJI+ArialMT"/>
                <a:cs typeface="FTSLJI+ArialMT"/>
              </a:rPr>
              <a:t>Mortality</a:t>
            </a:r>
            <a:r>
              <a:rPr sz="1800" spc="49" dirty="0">
                <a:solidFill>
                  <a:srgbClr val="4C9F3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C9F38"/>
                </a:solidFill>
                <a:latin typeface="FTSLJI+ArialMT"/>
                <a:cs typeface="FTSLJI+ArialMT"/>
              </a:rPr>
              <a:t>rate</a:t>
            </a:r>
            <a:r>
              <a:rPr sz="1800" spc="49" dirty="0">
                <a:solidFill>
                  <a:srgbClr val="4C9F3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C9F38"/>
                </a:solidFill>
                <a:latin typeface="FTSLJI+ArialMT"/>
                <a:cs typeface="FTSLJI+ArialMT"/>
              </a:rPr>
              <a:t>from</a:t>
            </a:r>
            <a:r>
              <a:rPr sz="1800" spc="49" dirty="0">
                <a:solidFill>
                  <a:srgbClr val="4C9F3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C9F38"/>
                </a:solidFill>
                <a:latin typeface="FTSLJI+ArialMT"/>
                <a:cs typeface="FTSLJI+ArialMT"/>
              </a:rPr>
              <a:t>air</a:t>
            </a:r>
            <a:r>
              <a:rPr sz="1800" spc="49" dirty="0">
                <a:solidFill>
                  <a:srgbClr val="4C9F3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C9F38"/>
                </a:solidFill>
                <a:latin typeface="FTSLJI+ArialMT"/>
                <a:cs typeface="FTSLJI+ArialMT"/>
              </a:rPr>
              <a:t>pollution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676" y="3001762"/>
            <a:ext cx="277961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South Africa = 82 deaths per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100 000 population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68534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3 – Good health and well being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632" y="1419323"/>
            <a:ext cx="2653303" cy="256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550" spc="16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Mortality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rate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attributed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7523" y="1652422"/>
            <a:ext cx="2100291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unintentional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poisoning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6072" y="2475323"/>
            <a:ext cx="242190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2019 South Africa – 1.70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939" y="25080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0166" y="697133"/>
            <a:ext cx="138838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 at 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9257" y="697133"/>
            <a:ext cx="702766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3880" y="697133"/>
            <a:ext cx="1067246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8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7890" y="747967"/>
            <a:ext cx="85103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9257" y="1062893"/>
            <a:ext cx="1066670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(2017 unless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otherwise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stated)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2225" y="1611533"/>
            <a:ext cx="3650613" cy="2402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3.b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Support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research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development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vaccines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medicines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communicable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non</a:t>
            </a:r>
            <a:r>
              <a:rPr sz="1200" dirty="0">
                <a:solidFill>
                  <a:srgbClr val="000000"/>
                </a:solidFill>
                <a:latin typeface="CIFTJP+CambriaMath,Italic"/>
                <a:cs typeface="CIFTJP+CambriaMath,Italic"/>
              </a:rPr>
              <a:t>‑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communicable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diseases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that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primarily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affect</a:t>
            </a:r>
          </a:p>
          <a:p>
            <a:pPr marL="0" marR="0">
              <a:lnSpc>
                <a:spcPts val="1340"/>
              </a:lnSpc>
              <a:spcBef>
                <a:spcPts val="8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developing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countries.</a:t>
            </a:r>
          </a:p>
          <a:p>
            <a:pPr marL="0" marR="0">
              <a:lnSpc>
                <a:spcPts val="1396"/>
              </a:lnSpc>
              <a:spcBef>
                <a:spcPts val="54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FTSLJI+ArialMT"/>
                <a:cs typeface="FTSLJI+ArialMT"/>
              </a:rPr>
              <a:t>-</a:t>
            </a:r>
            <a:r>
              <a:rPr sz="1250" spc="6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Provide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access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affordable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essential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medicines</a:t>
            </a:r>
          </a:p>
          <a:p>
            <a:pPr marL="171450" marR="0">
              <a:lnSpc>
                <a:spcPts val="1340"/>
              </a:lnSpc>
              <a:spcBef>
                <a:spcPts val="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vaccines,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accordance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with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Doha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Declaration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TRIPS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Agreement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Public</a:t>
            </a:r>
          </a:p>
          <a:p>
            <a:pPr marL="0" marR="0">
              <a:lnSpc>
                <a:spcPts val="1396"/>
              </a:lnSpc>
              <a:spcBef>
                <a:spcPts val="4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FTSLJI+ArialMT"/>
                <a:cs typeface="FTSLJI+ArialMT"/>
              </a:rPr>
              <a:t>-</a:t>
            </a:r>
            <a:r>
              <a:rPr sz="1250" spc="6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Health,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which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affirms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right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developing</a:t>
            </a:r>
          </a:p>
          <a:p>
            <a:pPr marL="171450" marR="0">
              <a:lnSpc>
                <a:spcPts val="1340"/>
              </a:lnSpc>
              <a:spcBef>
                <a:spcPts val="8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countries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use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full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provisions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Agreement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Trade-Related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Aspects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17145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Intellectual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Property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Rights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regarding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flexibilities</a:t>
            </a:r>
          </a:p>
          <a:p>
            <a:pPr marL="17145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protect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public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health,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and,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particular,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provide</a:t>
            </a:r>
          </a:p>
          <a:p>
            <a:pPr marL="17145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access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medicines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all.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91722" y="1611533"/>
            <a:ext cx="1315960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DTP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(3</a:t>
            </a:r>
            <a:r>
              <a:rPr sz="1200" baseline="29999" dirty="0">
                <a:solidFill>
                  <a:srgbClr val="000000"/>
                </a:solidFill>
                <a:latin typeface="FTSLJI+ArialMT"/>
                <a:cs typeface="FTSLJI+ArialMT"/>
              </a:rPr>
              <a:t>rd</a:t>
            </a:r>
            <a:r>
              <a:rPr sz="1200" spc="25" baseline="29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dose):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94,2%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9257" y="1611533"/>
            <a:ext cx="58452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84.1%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05044" y="1611533"/>
            <a:ext cx="1278635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Declining,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5611" y="1680097"/>
            <a:ext cx="38011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3.9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91722" y="2195757"/>
            <a:ext cx="1338185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Measles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(2</a:t>
            </a:r>
            <a:r>
              <a:rPr sz="1200" baseline="29999" dirty="0">
                <a:solidFill>
                  <a:srgbClr val="000000"/>
                </a:solidFill>
                <a:latin typeface="FTSLJI+ArialMT"/>
                <a:cs typeface="FTSLJI+ArialMT"/>
              </a:rPr>
              <a:t>nd</a:t>
            </a:r>
            <a:r>
              <a:rPr sz="1200" spc="26" baseline="299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dose):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74,5%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99257" y="2195757"/>
            <a:ext cx="584522" cy="729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77.6%</a:t>
            </a:r>
          </a:p>
          <a:p>
            <a:pPr marL="0" marR="0">
              <a:lnSpc>
                <a:spcPts val="1340"/>
              </a:lnSpc>
              <a:spcBef>
                <a:spcPts val="27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78.8%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05044" y="2195757"/>
            <a:ext cx="72786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track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91722" y="2716706"/>
            <a:ext cx="1760956" cy="75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Pneumococcal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conjugate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vaccine</a:t>
            </a:r>
          </a:p>
          <a:p>
            <a:pPr marL="42214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(last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dose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schedule):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85,2%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05044" y="2716706"/>
            <a:ext cx="1278635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Declining,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91722" y="3658696"/>
            <a:ext cx="1718741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HPV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vaccine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(last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dose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schedule):</a:t>
            </a:r>
          </a:p>
          <a:p>
            <a:pPr marL="0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63,6%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99257" y="3658696"/>
            <a:ext cx="58452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61.4%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405044" y="3658696"/>
            <a:ext cx="1278635" cy="391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Declining,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needs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special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FTSLJI+ArialMT"/>
                <a:cs typeface="FTSLJI+ArialMT"/>
              </a:rPr>
              <a:t>attention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02225" y="4172443"/>
            <a:ext cx="225418" cy="232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31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5126" y="4194082"/>
            <a:ext cx="3243095" cy="628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Indicator:</a:t>
            </a:r>
            <a:r>
              <a:rPr sz="1200" b="1" spc="3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b="1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3.b.1:</a:t>
            </a:r>
            <a:r>
              <a:rPr sz="1200" b="1" spc="63" dirty="0">
                <a:solidFill>
                  <a:srgbClr val="000000"/>
                </a:solidFill>
                <a:latin typeface="TCRPOU+Arial-BoldItalicMT"/>
                <a:cs typeface="TCRPOU+Arial-BoldItalicMT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Proportion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target</a:t>
            </a:r>
          </a:p>
          <a:p>
            <a:pPr marL="0" marR="0">
              <a:lnSpc>
                <a:spcPts val="1340"/>
              </a:lnSpc>
              <a:spcBef>
                <a:spcPts val="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population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covered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by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all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vaccines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included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</a:t>
            </a:r>
          </a:p>
          <a:p>
            <a:pPr marL="0" marR="0">
              <a:lnSpc>
                <a:spcPts val="1340"/>
              </a:lnSpc>
              <a:spcBef>
                <a:spcPts val="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their</a:t>
            </a:r>
            <a:r>
              <a:rPr sz="1200" spc="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national</a:t>
            </a:r>
            <a:r>
              <a:rPr sz="12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programme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368853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Introduction- From MDGs to SDGs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675" y="1290266"/>
            <a:ext cx="216870" cy="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3425" y="1323622"/>
            <a:ext cx="2653800" cy="170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The agenda for MDG’s came to an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end in 2015 paving the way for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the Sustainable Development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Goals (SDG’s) with a more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transformative agenda.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SDGs set a broad agenda to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advance health and equity by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2030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1297" y="1337452"/>
            <a:ext cx="8889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8 MDGs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97606" y="1333170"/>
            <a:ext cx="91434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17 SDGs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675" y="2357066"/>
            <a:ext cx="216870" cy="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676" y="3323152"/>
            <a:ext cx="1776357" cy="856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  <a:r>
              <a:rPr sz="1850" spc="1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SDGs 17 goals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  <a:r>
              <a:rPr sz="1850" spc="1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169 targets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  <a:r>
              <a:rPr sz="1850" spc="1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244 indicators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1237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 SDG 3 at a glance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3927" y="819000"/>
            <a:ext cx="829536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Status as</a:t>
            </a:r>
          </a:p>
          <a:p>
            <a:pPr marL="80962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at 2015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30150" y="819000"/>
            <a:ext cx="1625216" cy="57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Current status (2017</a:t>
            </a:r>
          </a:p>
          <a:p>
            <a:pPr marL="116681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unless otherwise</a:t>
            </a:r>
          </a:p>
          <a:p>
            <a:pPr marL="485774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stated)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6267" y="819000"/>
            <a:ext cx="1067246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86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Target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achievability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82600" y="897013"/>
            <a:ext cx="762409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9650" y="1591733"/>
            <a:ext cx="3480842" cy="1303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3.c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Substantially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financing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recruitment,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development,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training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retention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workforce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countries,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especially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least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developed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countries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small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island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States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3621" y="1591733"/>
            <a:ext cx="211608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-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97668" y="1591733"/>
            <a:ext cx="1752804" cy="876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made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various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categories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e.g.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annual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increase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medical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69816" y="1591733"/>
            <a:ext cx="135752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5613" y="1668041"/>
            <a:ext cx="441833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3.9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97668" y="2445173"/>
            <a:ext cx="1851129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practitioners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5.30%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9650" y="3061071"/>
            <a:ext cx="237101" cy="263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6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SPLKNL+SymbolMT"/>
                <a:cs typeface="SPLKNL+SymbolMT"/>
              </a:rPr>
              <a:t>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22550" y="3085253"/>
            <a:ext cx="2641271" cy="45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3.c.1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worker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density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distribution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9650" y="3605137"/>
            <a:ext cx="3560262" cy="87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3.d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Strengthen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capacity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all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countries,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particular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countries,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early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warning,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risk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reduction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management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</a:p>
          <a:p>
            <a:pPr marL="0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national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global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risks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523621" y="3605137"/>
            <a:ext cx="211608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-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397668" y="3605137"/>
            <a:ext cx="1673861" cy="45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Early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warning</a:t>
            </a:r>
          </a:p>
          <a:p>
            <a:pPr marL="0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systems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developed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269816" y="3605137"/>
            <a:ext cx="135752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Some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561138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6 – Clean water and sanitation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8210987" cy="72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11- Sustainable cities and communities</a:t>
            </a:r>
          </a:p>
          <a:p>
            <a:pPr marL="52463" marR="0">
              <a:lnSpc>
                <a:spcPts val="1675"/>
              </a:lnSpc>
              <a:spcBef>
                <a:spcPts val="343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Make cities inclusive, safe, resilient and sustainable impacts of cities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077" y="1335776"/>
            <a:ext cx="2270998" cy="130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Target 11.6 Reduce the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environmental impacts of</a:t>
            </a:r>
          </a:p>
          <a:p>
            <a:pPr marL="0" marR="0">
              <a:lnSpc>
                <a:spcPts val="1800"/>
              </a:lnSpc>
              <a:spcBef>
                <a:spcPts val="357"/>
              </a:spcBef>
              <a:spcAft>
                <a:spcPts val="0"/>
              </a:spcAft>
            </a:pP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cities –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air quality and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municipal and other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waste 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107" y="2731177"/>
            <a:ext cx="2300506" cy="1460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Target 11.b-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policies and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plans towards inclusion,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resource efficiency,</a:t>
            </a:r>
          </a:p>
          <a:p>
            <a:pPr marL="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mitigation and adaptation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to climate change,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resilience to disasters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821098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11- Sustainable cities and communities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436" y="883091"/>
            <a:ext cx="6808858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Make cities inclusive, safe, resilient and sustainable impacts of cities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3285"/>
            <a:ext cx="744316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12- responsible consumption and 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0972" y="792856"/>
            <a:ext cx="538622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Ensure sustainable consumption and production patterns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2198" y="2008188"/>
            <a:ext cx="1879965" cy="84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International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agreements</a:t>
            </a:r>
            <a:r>
              <a:rPr sz="1800" spc="49" dirty="0">
                <a:solidFill>
                  <a:srgbClr val="BF8B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on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hazardous</a:t>
            </a:r>
            <a:r>
              <a:rPr sz="1800" spc="49" dirty="0">
                <a:solidFill>
                  <a:srgbClr val="BF8B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waste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69876"/>
            <a:ext cx="6228040" cy="3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12- responsible consumption and production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36" y="971671"/>
            <a:ext cx="5386224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Ensure sustainable consumption and production patterns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3108" y="1354850"/>
            <a:ext cx="306114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Hazardous</a:t>
            </a:r>
            <a:r>
              <a:rPr sz="1800" spc="49" dirty="0">
                <a:solidFill>
                  <a:srgbClr val="BF8B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waste</a:t>
            </a:r>
            <a:r>
              <a:rPr sz="1800" spc="49" dirty="0">
                <a:solidFill>
                  <a:srgbClr val="BF8B2E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BF8B2E"/>
                </a:solidFill>
                <a:latin typeface="FTSLJI+ArialMT"/>
                <a:cs typeface="FTSLJI+ArialMT"/>
              </a:rPr>
              <a:t>generation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4298761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13- climate action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52642"/>
            <a:ext cx="455250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13 – Climate 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36" y="972523"/>
            <a:ext cx="6040964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Take urgent action to combat climate change and its impacts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5083" y="1283803"/>
            <a:ext cx="216870" cy="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0833" y="1317159"/>
            <a:ext cx="2634917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Target 13.1: Strengthen resilience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and adaptive capacity to climate-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related disasters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5083" y="1923882"/>
            <a:ext cx="216870" cy="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0833" y="1957239"/>
            <a:ext cx="2560988" cy="64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Target 13.2: Integrate climate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change measures into policy and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planning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5083" y="2563963"/>
            <a:ext cx="216870" cy="67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179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0833" y="2597319"/>
            <a:ext cx="2619485" cy="642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Target 13.3: Build knowledge and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capacity to meet climate change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Target 13a and 13b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9415" y="3313053"/>
            <a:ext cx="2395740" cy="815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SA - No data available in</a:t>
            </a:r>
          </a:p>
          <a:p>
            <a:pPr marL="165093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2020 for most of the</a:t>
            </a:r>
          </a:p>
          <a:p>
            <a:pPr marL="796168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targets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88384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SDG Dashboard and trends: 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274" y="955758"/>
            <a:ext cx="279618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SDG Dashboards and Trends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07434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3 at the centre of the SDG’s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004" y="336147"/>
            <a:ext cx="2014983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Alignment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61000" y="2117179"/>
            <a:ext cx="2440600" cy="680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Commits to the right to equitable health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care for all South Africans and to the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progressive realisation of improvements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in access to and quality of 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4678" y="2969171"/>
            <a:ext cx="2235164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Imagines a health 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1970" y="3213011"/>
            <a:ext cx="2215975" cy="7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that delivers good health</a:t>
            </a:r>
          </a:p>
          <a:p>
            <a:pPr marL="41126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outcomes for the whole</a:t>
            </a:r>
          </a:p>
          <a:p>
            <a:pPr marL="229592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population by</a:t>
            </a:r>
            <a:r>
              <a:rPr sz="16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2030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558894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Example: Interlinkages- Goals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625" y="3747616"/>
            <a:ext cx="595633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Housing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0368" y="3747616"/>
            <a:ext cx="686541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Transport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45001" y="3747616"/>
            <a:ext cx="1307492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Water and sanitation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53100" y="3747616"/>
            <a:ext cx="829726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Calibri"/>
                <a:cs typeface="Calibri"/>
              </a:rPr>
              <a:t>Air pollution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1625" y="3941732"/>
            <a:ext cx="1595408" cy="25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0"/>
              </a:lnSpc>
              <a:spcBef>
                <a:spcPts val="50"/>
              </a:spcBef>
              <a:spcAft>
                <a:spcPts val="0"/>
              </a:spcAft>
            </a:pPr>
            <a:r>
              <a:rPr sz="850" spc="27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More than 100 000 deaths due to</a:t>
            </a:r>
          </a:p>
          <a:p>
            <a:pPr marL="57150" marR="0">
              <a:lnSpc>
                <a:spcPts val="800"/>
              </a:lnSpc>
              <a:spcBef>
                <a:spcPts val="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inadequate housing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45001" y="3941732"/>
            <a:ext cx="1907647" cy="47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0"/>
              </a:lnSpc>
              <a:spcBef>
                <a:spcPts val="50"/>
              </a:spcBef>
              <a:spcAft>
                <a:spcPts val="0"/>
              </a:spcAft>
            </a:pPr>
            <a:r>
              <a:rPr sz="850" spc="27" dirty="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Inadequate water and sanitation and</a:t>
            </a:r>
          </a:p>
          <a:p>
            <a:pPr marL="57150" marR="0">
              <a:lnSpc>
                <a:spcPts val="800"/>
              </a:lnSpc>
              <a:spcBef>
                <a:spcPts val="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hygiene cause an estimated 10 diarrhea</a:t>
            </a:r>
          </a:p>
          <a:p>
            <a:pPr marL="57150" marR="0">
              <a:lnSpc>
                <a:spcPts val="800"/>
              </a:lnSpc>
              <a:spcBef>
                <a:spcPts val="63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deaths per day in low and middle income</a:t>
            </a:r>
          </a:p>
          <a:p>
            <a:pPr marL="57150" marR="0">
              <a:lnSpc>
                <a:spcPts val="800"/>
              </a:lnSpc>
              <a:spcBef>
                <a:spcPts val="14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Calibri"/>
                <a:cs typeface="Calibri"/>
              </a:rPr>
              <a:t>countries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90924"/>
            <a:ext cx="237248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All in all……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8745" y="1174121"/>
            <a:ext cx="6583523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There is evidence that South Africa is making some progress in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improving 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6656" y="2322072"/>
            <a:ext cx="6486905" cy="896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health systems and socio-economic factors responsible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for the progress in health indicators observed in the MDG era</a:t>
            </a:r>
          </a:p>
          <a:p>
            <a:pPr marL="0" marR="0">
              <a:lnSpc>
                <a:spcPts val="2400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remain in place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8745" y="3505819"/>
            <a:ext cx="6315737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country needs to identify and strengthen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implementation of key health and non health</a:t>
            </a:r>
            <a:r>
              <a:rPr sz="2000" spc="4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interventions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493400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Priorities and accelerators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199" y="895885"/>
            <a:ext cx="783232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Beyond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1202" y="893821"/>
            <a:ext cx="4036192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Innovative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sustainable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financing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199" y="1115341"/>
            <a:ext cx="1743464" cy="2216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strengthening the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building blocks of</a:t>
            </a:r>
          </a:p>
          <a:p>
            <a:pPr marL="0" marR="0">
              <a:lnSpc>
                <a:spcPts val="1600"/>
              </a:lnSpc>
              <a:spcBef>
                <a:spcPts val="178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the health service,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the priorities and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accelerators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towards the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attainment of</a:t>
            </a:r>
          </a:p>
          <a:p>
            <a:pPr marL="0" marR="0">
              <a:lnSpc>
                <a:spcPts val="1600"/>
              </a:lnSpc>
              <a:spcBef>
                <a:spcPts val="128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health SDG targets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can be categorised</a:t>
            </a:r>
          </a:p>
          <a:p>
            <a:pPr marL="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Calibri"/>
                <a:cs typeface="Calibri"/>
              </a:rPr>
              <a:t>into the following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1202" y="1373356"/>
            <a:ext cx="2804972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Frontline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care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services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41202" y="1852892"/>
            <a:ext cx="4520824" cy="1224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Community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civil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society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engagements</a:t>
            </a:r>
          </a:p>
          <a:p>
            <a:pPr marL="0" marR="0">
              <a:lnSpc>
                <a:spcPts val="1787"/>
              </a:lnSpc>
              <a:spcBef>
                <a:spcPts val="198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Environmental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Social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determinants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</a:p>
          <a:p>
            <a:pPr marL="0" marR="0">
              <a:lnSpc>
                <a:spcPts val="1787"/>
              </a:lnSpc>
              <a:spcBef>
                <a:spcPts val="193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Research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development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41202" y="3291498"/>
            <a:ext cx="3415010" cy="265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Data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management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digital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41202" y="3771033"/>
            <a:ext cx="6181170" cy="484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Target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prevention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care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towards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reducing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quadruple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burden</a:t>
            </a:r>
          </a:p>
          <a:p>
            <a:pPr marL="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FTSLJI+ArialMT"/>
                <a:cs typeface="FTSLJI+ArialMT"/>
              </a:rPr>
              <a:t>disease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56093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Recommendations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197" y="894666"/>
            <a:ext cx="5453986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Strengthening high impact Interventions at health program level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197" y="1290903"/>
            <a:ext cx="2002731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Evaluate policy impact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197" y="1687140"/>
            <a:ext cx="5901006" cy="637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Invest in addressing environmental</a:t>
            </a:r>
            <a:r>
              <a:rPr sz="16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and social determinants of health</a:t>
            </a:r>
          </a:p>
          <a:p>
            <a:pPr marL="0" marR="0">
              <a:lnSpc>
                <a:spcPts val="1600"/>
              </a:lnSpc>
              <a:spcBef>
                <a:spcPts val="15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Strengthen environmental</a:t>
            </a:r>
            <a:r>
              <a:rPr sz="1600" spc="3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health 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197" y="2479614"/>
            <a:ext cx="5073275" cy="63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Data gaps-</a:t>
            </a:r>
            <a:r>
              <a:rPr sz="1600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Reporting – decide on how data will be collected</a:t>
            </a:r>
          </a:p>
          <a:p>
            <a:pPr marL="0" marR="0">
              <a:lnSpc>
                <a:spcPts val="1600"/>
              </a:lnSpc>
              <a:spcBef>
                <a:spcPts val="15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Address burden of disease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197" y="3272087"/>
            <a:ext cx="3109039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Funding,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Monitoring and evaluation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7197" y="3668324"/>
            <a:ext cx="8076517" cy="637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Involve people at local level – they must understand how the SDGs are linked to their day to day</a:t>
            </a:r>
          </a:p>
          <a:p>
            <a:pPr marL="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Alignment of global indicators – country level indicators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2226691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8147" y="1059939"/>
            <a:ext cx="8441052" cy="136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650" spc="1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South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Africa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has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made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progress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line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with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SDG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3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targets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indicators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since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1994</a:t>
            </a:r>
          </a:p>
          <a:p>
            <a:pPr marL="407184" marR="0">
              <a:lnSpc>
                <a:spcPts val="1787"/>
              </a:lnSpc>
              <a:spcBef>
                <a:spcPts val="108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but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still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has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work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realise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number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targets.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Although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system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is</a:t>
            </a:r>
          </a:p>
          <a:p>
            <a:pPr marL="392103" marR="0">
              <a:lnSpc>
                <a:spcPts val="1787"/>
              </a:lnSpc>
              <a:spcBef>
                <a:spcPts val="109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still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inequitable,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progress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being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made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towards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Universal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Coverage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(UHC)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with</a:t>
            </a:r>
          </a:p>
          <a:p>
            <a:pPr marL="2014528" marR="0">
              <a:lnSpc>
                <a:spcPts val="1787"/>
              </a:lnSpc>
              <a:spcBef>
                <a:spcPts val="109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introduction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National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Insurance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(NHI).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5003" y="2986275"/>
            <a:ext cx="8086994" cy="136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650" spc="15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As</a:t>
            </a:r>
            <a:r>
              <a:rPr sz="16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for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most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low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middle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income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countries,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data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gaps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exist,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that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need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filled</a:t>
            </a:r>
          </a:p>
          <a:p>
            <a:pPr marL="202397" marR="0">
              <a:lnSpc>
                <a:spcPts val="1787"/>
              </a:lnSpc>
              <a:spcBef>
                <a:spcPts val="108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through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strengthening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routine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health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information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systems,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surveillance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systems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and</a:t>
            </a:r>
          </a:p>
          <a:p>
            <a:pPr marL="513249" marR="0">
              <a:lnSpc>
                <a:spcPts val="1787"/>
              </a:lnSpc>
              <a:spcBef>
                <a:spcPts val="109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targeted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research.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With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data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availability,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it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will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be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possible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to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explore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underlying</a:t>
            </a:r>
          </a:p>
          <a:p>
            <a:pPr marL="2067709" marR="0">
              <a:lnSpc>
                <a:spcPts val="1787"/>
              </a:lnSpc>
              <a:spcBef>
                <a:spcPts val="109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inequities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through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disaggregation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of</a:t>
            </a:r>
            <a:r>
              <a:rPr sz="16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the</a:t>
            </a:r>
            <a:r>
              <a:rPr sz="16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EBUWSJ+Arial-ItalicMT"/>
                <a:cs typeface="EBUWSJ+Arial-ItalicMT"/>
              </a:rPr>
              <a:t>data.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73041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650" y="1411218"/>
            <a:ext cx="4428737" cy="327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2050" spc="1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Statistics</a:t>
            </a:r>
            <a:r>
              <a:rPr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South</a:t>
            </a:r>
            <a:r>
              <a:rPr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Africa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(STATS</a:t>
            </a:r>
            <a:r>
              <a:rPr sz="2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650" y="1776978"/>
            <a:ext cx="4218969" cy="327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2050" spc="1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University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2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Pretoria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–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SDG</a:t>
            </a:r>
            <a:r>
              <a:rPr sz="2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Hub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4650" y="2142738"/>
            <a:ext cx="5954765" cy="327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2050" spc="1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School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2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Health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Systems</a:t>
            </a:r>
            <a:r>
              <a:rPr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20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Public</a:t>
            </a:r>
            <a:r>
              <a:rPr sz="20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Health,</a:t>
            </a:r>
            <a:r>
              <a:rPr sz="2000" spc="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FTSLJI+ArialMT"/>
                <a:cs typeface="FTSLJI+ArialMT"/>
              </a:rPr>
              <a:t>UP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2206786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650" y="1406554"/>
            <a:ext cx="8337192" cy="71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550" spc="16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Sachs,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J.,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Lafortune,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G.,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Kroll,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C.,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Fuller,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G.,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Woelm,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F.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(2022).</a:t>
            </a:r>
            <a:r>
              <a:rPr sz="15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From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Crisis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5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Sustainable</a:t>
            </a:r>
          </a:p>
          <a:p>
            <a:pPr marL="342890" marR="0">
              <a:lnSpc>
                <a:spcPts val="1675"/>
              </a:lnSpc>
              <a:spcBef>
                <a:spcPts val="115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Development: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SDGs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as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Roadmap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500" spc="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2030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Beyond.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Sustainable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Development</a:t>
            </a:r>
            <a:r>
              <a:rPr sz="15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Report</a:t>
            </a:r>
          </a:p>
          <a:p>
            <a:pPr marL="34289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2022.</a:t>
            </a:r>
            <a:r>
              <a:rPr sz="15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Cambridge:</a:t>
            </a:r>
            <a:r>
              <a:rPr sz="15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Cambridge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University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Press.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650" y="2138074"/>
            <a:ext cx="6415296" cy="256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</a:pPr>
            <a:r>
              <a:rPr sz="15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550" spc="16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WHO:</a:t>
            </a:r>
            <a:r>
              <a:rPr sz="15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FTSLJI+ArialMT"/>
                <a:cs typeface="FTSLJI+ArialMT"/>
              </a:rPr>
              <a:t>https://unstats.un.org/sdgs/indicators/database/?indicator=3.9.1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63193" y="1952252"/>
            <a:ext cx="3005543" cy="66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FFFFFF"/>
                </a:solidFill>
                <a:latin typeface="ONSMQF+Arial-BoldMT"/>
                <a:cs typeface="ONSMQF+Arial-BoldMT"/>
              </a:rPr>
              <a:t>Thank 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4026" y="2777402"/>
            <a:ext cx="244710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Joyce.Shirinde@up.ac.za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898068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SDGs Progress 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650" y="1030423"/>
            <a:ext cx="8178990" cy="29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850" spc="1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Peace,</a:t>
            </a:r>
            <a:r>
              <a:rPr sz="1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diplomacy,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international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cooperation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are</a:t>
            </a:r>
            <a:r>
              <a:rPr sz="1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fundamental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conditions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7540" y="1308999"/>
            <a:ext cx="674289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world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SDGs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towards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2030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beyond.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4650" y="1963111"/>
            <a:ext cx="8139479" cy="29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850" spc="1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For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second</a:t>
            </a:r>
            <a:r>
              <a:rPr sz="1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year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</a:t>
            </a:r>
            <a:r>
              <a:rPr sz="1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row,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world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is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no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longer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making</a:t>
            </a:r>
            <a:r>
              <a:rPr sz="1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progress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7540" y="2241688"/>
            <a:ext cx="82558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SDGs.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4650" y="2895799"/>
            <a:ext cx="5104513" cy="29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850" spc="18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global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plan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finance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SDGs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is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needed.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4650" y="3554167"/>
            <a:ext cx="8113417" cy="298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5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  <a:r>
              <a:rPr sz="1850" spc="1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At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mid-point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on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way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policy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efforts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commitments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supporting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540" y="3832744"/>
            <a:ext cx="794899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SDGs</a:t>
            </a:r>
            <a:r>
              <a:rPr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vary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significantly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across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countries,</a:t>
            </a:r>
            <a:r>
              <a:rPr sz="18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including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among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G20</a:t>
            </a:r>
            <a:r>
              <a:rPr sz="1800" spc="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FTSLJI+ArialMT"/>
                <a:cs typeface="FTSLJI+ArialMT"/>
              </a:rPr>
              <a:t>countries.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6752139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Progress: Global Rankings SA- 2022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515545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SDG 1- No poverty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53650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1- No poverty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36" y="971671"/>
            <a:ext cx="3695537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End poverty in all its forms everywhere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650" y="1268827"/>
            <a:ext cx="230841" cy="228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8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LTBCUA+Wingdings-Regular"/>
                <a:cs typeface="LTBCUA+Wingdings-Regular"/>
              </a:rPr>
              <a:t>§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7540" y="1273487"/>
            <a:ext cx="7966943" cy="579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ONSMQF+Arial-BoldMT"/>
                <a:cs typeface="ONSMQF+Arial-BoldMT"/>
              </a:rPr>
              <a:t>Target 1.5:</a:t>
            </a:r>
            <a:r>
              <a:rPr sz="1300" b="1" spc="-66" dirty="0">
                <a:solidFill>
                  <a:srgbClr val="000000"/>
                </a:solidFill>
                <a:latin typeface="ONSMQF+Arial-BoldMT"/>
                <a:cs typeface="ONSMQF+Arial-BoldMT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By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2030,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build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resilience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of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the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poor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those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in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vulnerable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situations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reduce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their</a:t>
            </a:r>
          </a:p>
          <a:p>
            <a:pPr marL="0" marR="0">
              <a:lnSpc>
                <a:spcPts val="1403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exposure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vulnerability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to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climate-related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extreme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events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other</a:t>
            </a:r>
            <a:r>
              <a:rPr sz="13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economic,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social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environmental</a:t>
            </a:r>
          </a:p>
          <a:p>
            <a:pPr marL="0" marR="0">
              <a:lnSpc>
                <a:spcPts val="140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shocks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and</a:t>
            </a:r>
            <a:r>
              <a:rPr sz="13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dirty="0">
                <a:solidFill>
                  <a:srgbClr val="000000"/>
                </a:solidFill>
                <a:latin typeface="FTSLJI+ArialMT"/>
                <a:cs typeface="FTSLJI+ArialMT"/>
              </a:rPr>
              <a:t>disasters.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7500" y="1997574"/>
            <a:ext cx="171881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2020 – 48persons, 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6340" y="4285568"/>
            <a:ext cx="169929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SA 1,752 in 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768151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2- Zero hunger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676" y="993044"/>
            <a:ext cx="936873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Indicators: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676" y="1173048"/>
            <a:ext cx="216870" cy="1097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179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174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3426" y="1206404"/>
            <a:ext cx="1512899" cy="429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Prevalence of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undernourishment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3426" y="1633124"/>
            <a:ext cx="2474276" cy="2136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Prevalence of stunting in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children under 5 years of age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Prevalence of wasting in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children under five years of age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Prevalence of obesity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Human trophic levels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Cereal yield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Sustainable nitrogen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Management index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Exports of hazardous pesticides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7676" y="2453208"/>
            <a:ext cx="216870" cy="88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  <a:p>
            <a:pPr marL="0" marR="0">
              <a:lnSpc>
                <a:spcPts val="1619"/>
              </a:lnSpc>
              <a:spcBef>
                <a:spcPts val="6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FTSLJI+ArialMT"/>
                <a:cs typeface="FTSLJI+ArialMT"/>
              </a:rPr>
              <a:t>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676" y="3520009"/>
            <a:ext cx="216870" cy="24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FF0000"/>
                </a:solidFill>
                <a:latin typeface="FTSLJI+ArialMT"/>
                <a:cs typeface="FTSLJI+ArialMT"/>
              </a:rPr>
              <a:t>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972" y="378398"/>
            <a:ext cx="3768151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D71C33"/>
                </a:solidFill>
                <a:latin typeface="ONSMQF+Arial-BoldMT"/>
                <a:cs typeface="ONSMQF+Arial-BoldMT"/>
              </a:rPr>
              <a:t>Goal 2- Zero hunger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36" y="971671"/>
            <a:ext cx="6876636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8000"/>
                </a:solidFill>
                <a:latin typeface="ONSMQF+Arial-BoldMT"/>
                <a:cs typeface="ONSMQF+Arial-BoldMT"/>
              </a:rPr>
              <a:t>Indicator- Exports of hazardous pesticides – tonnes per million population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2270</Words>
  <Application>Microsoft Office PowerPoint</Application>
  <PresentationFormat>On-screen Show (16:9)</PresentationFormat>
  <Paragraphs>555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Times New Roman</vt:lpstr>
      <vt:lpstr>CIFTJP+CambriaMath,Italic</vt:lpstr>
      <vt:lpstr>SPLKNL+SymbolMT</vt:lpstr>
      <vt:lpstr>LTBCUA+Wingdings-Regular</vt:lpstr>
      <vt:lpstr>TCRPOU+Arial-BoldItalicMT</vt:lpstr>
      <vt:lpstr>EBUWSJ+Arial-ItalicMT</vt:lpstr>
      <vt:lpstr>Calibri</vt:lpstr>
      <vt:lpstr>ONSMQF+Arial-BoldMT</vt:lpstr>
      <vt:lpstr>FTSLJI+ArialMT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Howard Kgoa</dc:creator>
  <cp:lastModifiedBy>Howard Kgoa</cp:lastModifiedBy>
  <cp:revision>2</cp:revision>
  <dcterms:modified xsi:type="dcterms:W3CDTF">2022-09-30T08:37:16Z</dcterms:modified>
</cp:coreProperties>
</file>