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33"/>
  </p:notesMasterIdLst>
  <p:handoutMasterIdLst>
    <p:handoutMasterId r:id="rId34"/>
  </p:handoutMasterIdLst>
  <p:sldIdLst>
    <p:sldId id="256" r:id="rId3"/>
    <p:sldId id="257" r:id="rId4"/>
    <p:sldId id="320" r:id="rId5"/>
    <p:sldId id="262" r:id="rId6"/>
    <p:sldId id="263" r:id="rId7"/>
    <p:sldId id="264" r:id="rId8"/>
    <p:sldId id="313" r:id="rId9"/>
    <p:sldId id="265" r:id="rId10"/>
    <p:sldId id="268" r:id="rId11"/>
    <p:sldId id="310" r:id="rId12"/>
    <p:sldId id="260" r:id="rId13"/>
    <p:sldId id="271" r:id="rId14"/>
    <p:sldId id="261" r:id="rId15"/>
    <p:sldId id="319" r:id="rId16"/>
    <p:sldId id="270" r:id="rId17"/>
    <p:sldId id="292" r:id="rId18"/>
    <p:sldId id="323" r:id="rId19"/>
    <p:sldId id="297" r:id="rId20"/>
    <p:sldId id="314" r:id="rId21"/>
    <p:sldId id="287" r:id="rId22"/>
    <p:sldId id="288" r:id="rId23"/>
    <p:sldId id="299" r:id="rId24"/>
    <p:sldId id="289" r:id="rId25"/>
    <p:sldId id="300" r:id="rId26"/>
    <p:sldId id="290" r:id="rId27"/>
    <p:sldId id="283" r:id="rId28"/>
    <p:sldId id="301" r:id="rId29"/>
    <p:sldId id="302" r:id="rId30"/>
    <p:sldId id="282" r:id="rId31"/>
    <p:sldId id="322" r:id="rId3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etta Mosena" initials="SM" lastIdx="10" clrIdx="0">
    <p:extLst>
      <p:ext uri="{19B8F6BF-5375-455C-9EA6-DF929625EA0E}">
        <p15:presenceInfo xmlns:p15="http://schemas.microsoft.com/office/powerpoint/2012/main" userId="836103d28635fd8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86422" autoAdjust="0"/>
  </p:normalViewPr>
  <p:slideViewPr>
    <p:cSldViewPr>
      <p:cViewPr varScale="1">
        <p:scale>
          <a:sx n="100" d="100"/>
          <a:sy n="100" d="100"/>
        </p:scale>
        <p:origin x="151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532"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nadette Stevens" userId="b04dd0a4d21794fd" providerId="LiveId" clId="{F95EF413-6976-449E-996E-14BE4A419C17}"/>
    <pc:docChg chg="modSld">
      <pc:chgData name="Bernadette Stevens" userId="b04dd0a4d21794fd" providerId="LiveId" clId="{F95EF413-6976-449E-996E-14BE4A419C17}" dt="2021-08-27T09:18:27.509" v="3" actId="6549"/>
      <pc:docMkLst>
        <pc:docMk/>
      </pc:docMkLst>
      <pc:sldChg chg="modSp mod">
        <pc:chgData name="Bernadette Stevens" userId="b04dd0a4d21794fd" providerId="LiveId" clId="{F95EF413-6976-449E-996E-14BE4A419C17}" dt="2021-08-27T09:18:27.509" v="3" actId="6549"/>
        <pc:sldMkLst>
          <pc:docMk/>
          <pc:sldMk cId="3279932217" sldId="289"/>
        </pc:sldMkLst>
        <pc:spChg chg="mod">
          <ac:chgData name="Bernadette Stevens" userId="b04dd0a4d21794fd" providerId="LiveId" clId="{F95EF413-6976-449E-996E-14BE4A419C17}" dt="2021-08-27T09:18:27.509" v="3" actId="6549"/>
          <ac:spMkLst>
            <pc:docMk/>
            <pc:sldMk cId="3279932217" sldId="289"/>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B5B3E96-510A-4CE8-A11B-31CBD2FA4C0D}" type="datetimeFigureOut">
              <a:rPr lang="en-US" smtClean="0"/>
              <a:pPr/>
              <a:t>8/27/2021</a:t>
            </a:fld>
            <a:endParaRPr lang="en-ZA"/>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37A12ED-F32A-47F0-AB5B-DA049A49CEC4}" type="slidenum">
              <a:rPr lang="en-ZA" smtClean="0"/>
              <a:pPr/>
              <a:t>‹#›</a:t>
            </a:fld>
            <a:endParaRPr lang="en-ZA"/>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EB90656-425C-4BD6-8B59-937B71857D80}" type="datetimeFigureOut">
              <a:rPr lang="en-US" smtClean="0"/>
              <a:pPr/>
              <a:t>8/27/2021</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D4EA3F3-7F60-4372-AD96-0BFBCD79137E}" type="slidenum">
              <a:rPr lang="en-ZA" smtClean="0"/>
              <a:pPr/>
              <a:t>‹#›</a:t>
            </a:fld>
            <a:endParaRPr lang="en-ZA"/>
          </a:p>
        </p:txBody>
      </p:sp>
    </p:spTree>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8F783065-C2FC-4804-BC0B-97B864B91CCB}" type="datetime1">
              <a:rPr lang="en-US" smtClean="0"/>
              <a:pPr/>
              <a:t>8/27/2021</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1</a:t>
            </a:fld>
            <a:endParaRPr lang="en-ZA"/>
          </a:p>
        </p:txBody>
      </p:sp>
    </p:spTree>
    <p:extLst>
      <p:ext uri="{BB962C8B-B14F-4D97-AF65-F5344CB8AC3E}">
        <p14:creationId xmlns:p14="http://schemas.microsoft.com/office/powerpoint/2010/main" val="2165926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a:solidFill>
                  <a:schemeClr val="tx1"/>
                </a:solidFill>
                <a:effectLst/>
                <a:latin typeface="+mn-lt"/>
                <a:ea typeface="+mn-ea"/>
                <a:cs typeface="+mn-cs"/>
              </a:rPr>
              <a:t> Closing date extended by two weeks to 06 September 2021.</a:t>
            </a:r>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2</a:t>
            </a:fld>
            <a:endParaRPr lang="en-ZA"/>
          </a:p>
        </p:txBody>
      </p:sp>
      <p:sp>
        <p:nvSpPr>
          <p:cNvPr id="5" name="Date Placeholder 4"/>
          <p:cNvSpPr>
            <a:spLocks noGrp="1"/>
          </p:cNvSpPr>
          <p:nvPr>
            <p:ph type="dt" idx="11"/>
          </p:nvPr>
        </p:nvSpPr>
        <p:spPr/>
        <p:txBody>
          <a:bodyPr/>
          <a:lstStyle/>
          <a:p>
            <a:fld id="{7503E255-4AEF-4C54-9967-59FBF84C76AC}" type="datetime1">
              <a:rPr lang="en-US" smtClean="0"/>
              <a:pPr/>
              <a:t>8/27/2021</a:t>
            </a:fld>
            <a:endParaRPr lang="en-ZA"/>
          </a:p>
        </p:txBody>
      </p:sp>
      <p:sp>
        <p:nvSpPr>
          <p:cNvPr id="6" name="Footer Placeholder 5"/>
          <p:cNvSpPr>
            <a:spLocks noGrp="1"/>
          </p:cNvSpPr>
          <p:nvPr>
            <p:ph type="ftr" sz="quarter" idx="12"/>
          </p:nvPr>
        </p:nvSpPr>
        <p:spPr/>
        <p:txBody>
          <a:bodyPr/>
          <a:lstStyle/>
          <a:p>
            <a:endParaRPr lang="en-Z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3" indent="0" algn="ctr">
              <a:buFont typeface="Wingdings" pitchFamily="2" charset="2"/>
              <a:buChar char="Ø"/>
            </a:pPr>
            <a:r>
              <a:rPr lang="en-ZA" sz="2000" dirty="0">
                <a:latin typeface="Arial" pitchFamily="34" charset="0"/>
                <a:cs typeface="Arial" pitchFamily="34" charset="0"/>
              </a:rPr>
              <a:t>All SBD, PBD and Bid Response forms fully completed and printed, signed where indicated. </a:t>
            </a:r>
          </a:p>
          <a:p>
            <a:pPr marL="0" lvl="3" indent="0" algn="ctr">
              <a:buFont typeface="Wingdings" pitchFamily="2" charset="2"/>
              <a:buChar char="Ø"/>
            </a:pPr>
            <a:r>
              <a:rPr lang="en-ZA" sz="2000" dirty="0">
                <a:latin typeface="Arial" pitchFamily="34" charset="0"/>
                <a:cs typeface="Arial" pitchFamily="34" charset="0"/>
              </a:rPr>
              <a:t>Remaining entry fields completed clearly in black ink, handwritten in capital letters. </a:t>
            </a:r>
          </a:p>
          <a:p>
            <a:endParaRPr lang="en-ZA" dirty="0"/>
          </a:p>
        </p:txBody>
      </p:sp>
      <p:sp>
        <p:nvSpPr>
          <p:cNvPr id="4" name="Date Placeholder 3"/>
          <p:cNvSpPr>
            <a:spLocks noGrp="1"/>
          </p:cNvSpPr>
          <p:nvPr>
            <p:ph type="dt" idx="1"/>
          </p:nvPr>
        </p:nvSpPr>
        <p:spPr/>
        <p:txBody>
          <a:bodyPr/>
          <a:lstStyle/>
          <a:p>
            <a:fld id="{0395DC7E-6B88-4978-87EE-EF48B69D083E}" type="datetime1">
              <a:rPr lang="en-US" smtClean="0"/>
              <a:t>8/27/2021</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4</a:t>
            </a:fld>
            <a:endParaRPr lang="en-ZA"/>
          </a:p>
        </p:txBody>
      </p:sp>
    </p:spTree>
    <p:extLst>
      <p:ext uri="{BB962C8B-B14F-4D97-AF65-F5344CB8AC3E}">
        <p14:creationId xmlns:p14="http://schemas.microsoft.com/office/powerpoint/2010/main" val="1818090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A36A1E35-2C56-4B77-8D79-EB9463FA6A40}" type="datetime1">
              <a:rPr lang="en-US" smtClean="0"/>
              <a:pPr/>
              <a:t>8/27/2021</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6</a:t>
            </a:fld>
            <a:endParaRPr lang="en-ZA"/>
          </a:p>
        </p:txBody>
      </p:sp>
    </p:spTree>
    <p:extLst>
      <p:ext uri="{BB962C8B-B14F-4D97-AF65-F5344CB8AC3E}">
        <p14:creationId xmlns:p14="http://schemas.microsoft.com/office/powerpoint/2010/main" val="1358020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3500" lvl="3" algn="just"/>
            <a:r>
              <a:rPr lang="en-GB" sz="2400" dirty="0">
                <a:latin typeface="Arial" pitchFamily="34" charset="0"/>
                <a:cs typeface="Arial" pitchFamily="34" charset="0"/>
              </a:rPr>
              <a:t>Bidders are required to be registered on the CSD managed by National Treasury. The National Department of Health shall verify the bidder’s tax compliance status through the CSD.</a:t>
            </a:r>
          </a:p>
          <a:p>
            <a:pPr marL="63500" lvl="3" algn="just"/>
            <a:r>
              <a:rPr lang="en-GB" sz="2400" dirty="0">
                <a:latin typeface="Arial" pitchFamily="34" charset="0"/>
                <a:cs typeface="Arial" pitchFamily="34" charset="0"/>
              </a:rPr>
              <a:t>Bidders are required to submit a Tax Clearance pin, issued by the South African Revenue Services (SARS). </a:t>
            </a:r>
            <a:endParaRPr lang="en-ZA" dirty="0"/>
          </a:p>
        </p:txBody>
      </p:sp>
      <p:sp>
        <p:nvSpPr>
          <p:cNvPr id="4" name="Date Placeholder 3"/>
          <p:cNvSpPr>
            <a:spLocks noGrp="1"/>
          </p:cNvSpPr>
          <p:nvPr>
            <p:ph type="dt" idx="1"/>
          </p:nvPr>
        </p:nvSpPr>
        <p:spPr/>
        <p:txBody>
          <a:bodyPr/>
          <a:lstStyle/>
          <a:p>
            <a:fld id="{1148FD48-8C4E-442A-8645-95A3AC203F2C}" type="datetime1">
              <a:rPr lang="en-US" smtClean="0"/>
              <a:t>8/27/2021</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8</a:t>
            </a:fld>
            <a:endParaRPr lang="en-ZA"/>
          </a:p>
        </p:txBody>
      </p:sp>
    </p:spTree>
    <p:extLst>
      <p:ext uri="{BB962C8B-B14F-4D97-AF65-F5344CB8AC3E}">
        <p14:creationId xmlns:p14="http://schemas.microsoft.com/office/powerpoint/2010/main" val="1796309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item may be awarded. If it’s a split award it must be the same molecule. The therapeutic class policy is available </a:t>
            </a:r>
            <a:r>
              <a:rPr lang="en-US"/>
              <a:t>on our </a:t>
            </a:r>
            <a:r>
              <a:rPr lang="en-US" dirty="0"/>
              <a:t>website. If you did not get a chance to comment during the review process, and you’ve got any queries regarding to the STG or EML or Therapeutic class please send your enquiries to SAEDP@health.gov.za</a:t>
            </a:r>
            <a:endParaRPr lang="en-ZA" dirty="0"/>
          </a:p>
        </p:txBody>
      </p:sp>
      <p:sp>
        <p:nvSpPr>
          <p:cNvPr id="4" name="Date Placeholder 3"/>
          <p:cNvSpPr>
            <a:spLocks noGrp="1"/>
          </p:cNvSpPr>
          <p:nvPr>
            <p:ph type="dt" idx="1"/>
          </p:nvPr>
        </p:nvSpPr>
        <p:spPr/>
        <p:txBody>
          <a:bodyPr/>
          <a:lstStyle/>
          <a:p>
            <a:fld id="{2790BC7C-DFE1-4E67-8845-36F8AD949169}" type="datetime1">
              <a:rPr lang="en-US" smtClean="0"/>
              <a:t>8/27/2021</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17</a:t>
            </a:fld>
            <a:endParaRPr lang="en-ZA"/>
          </a:p>
        </p:txBody>
      </p:sp>
    </p:spTree>
    <p:extLst>
      <p:ext uri="{BB962C8B-B14F-4D97-AF65-F5344CB8AC3E}">
        <p14:creationId xmlns:p14="http://schemas.microsoft.com/office/powerpoint/2010/main" val="599908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0850" lvl="2" indent="-450850"/>
            <a:endParaRPr lang="en-ZA" sz="2000" dirty="0">
              <a:latin typeface="Arial" pitchFamily="34" charset="0"/>
              <a:cs typeface="Arial" pitchFamily="34" charset="0"/>
            </a:endParaRPr>
          </a:p>
          <a:p>
            <a:endParaRPr lang="en-ZA" dirty="0"/>
          </a:p>
        </p:txBody>
      </p:sp>
      <p:sp>
        <p:nvSpPr>
          <p:cNvPr id="4" name="Date Placeholder 3"/>
          <p:cNvSpPr>
            <a:spLocks noGrp="1"/>
          </p:cNvSpPr>
          <p:nvPr>
            <p:ph type="dt" idx="1"/>
          </p:nvPr>
        </p:nvSpPr>
        <p:spPr/>
        <p:txBody>
          <a:bodyPr/>
          <a:lstStyle/>
          <a:p>
            <a:fld id="{F66E407E-BE12-43F9-8C9A-626DCEF25001}" type="datetime1">
              <a:rPr lang="en-US" smtClean="0"/>
              <a:t>8/27/2021</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18</a:t>
            </a:fld>
            <a:endParaRPr lang="en-ZA"/>
          </a:p>
        </p:txBody>
      </p:sp>
    </p:spTree>
    <p:extLst>
      <p:ext uri="{BB962C8B-B14F-4D97-AF65-F5344CB8AC3E}">
        <p14:creationId xmlns:p14="http://schemas.microsoft.com/office/powerpoint/2010/main" val="2821620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02708692-611D-4C68-841F-B37B72C29063}" type="datetime1">
              <a:rPr lang="en-US" smtClean="0"/>
              <a:pPr/>
              <a:t>8/27/2021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29</a:t>
            </a:fld>
            <a:endParaRPr lang="en-ZA"/>
          </a:p>
        </p:txBody>
      </p:sp>
    </p:spTree>
    <p:extLst>
      <p:ext uri="{BB962C8B-B14F-4D97-AF65-F5344CB8AC3E}">
        <p14:creationId xmlns:p14="http://schemas.microsoft.com/office/powerpoint/2010/main" val="9013305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1"/>
          <p:cNvPicPr>
            <a:picLocks noChangeAspect="1" noChangeArrowheads="1"/>
          </p:cNvPicPr>
          <p:nvPr userDrawn="1"/>
        </p:nvPicPr>
        <p:blipFill>
          <a:blip r:embed="rId2" cstate="print"/>
          <a:srcRect r="26000"/>
          <a:stretch>
            <a:fillRect/>
          </a:stretch>
        </p:blipFill>
        <p:spPr bwMode="auto">
          <a:xfrm>
            <a:off x="228600" y="1219200"/>
            <a:ext cx="1524000" cy="1372973"/>
          </a:xfrm>
          <a:prstGeom prst="rect">
            <a:avLst/>
          </a:prstGeom>
          <a:noFill/>
          <a:ln w="9525">
            <a:noFill/>
            <a:miter lim="800000"/>
            <a:headEnd/>
            <a:tailEnd/>
          </a:ln>
          <a:effectLst/>
        </p:spPr>
      </p:pic>
      <p:pic>
        <p:nvPicPr>
          <p:cNvPr id="9" name="Picture 7"/>
          <p:cNvPicPr>
            <a:picLocks noChangeAspect="1" noChangeArrowheads="1"/>
          </p:cNvPicPr>
          <p:nvPr userDrawn="1"/>
        </p:nvPicPr>
        <p:blipFill>
          <a:blip r:embed="rId3" cstate="print"/>
          <a:srcRect l="5799" r="18813"/>
          <a:stretch>
            <a:fillRect/>
          </a:stretch>
        </p:blipFill>
        <p:spPr bwMode="auto">
          <a:xfrm flipH="1">
            <a:off x="228600" y="2743200"/>
            <a:ext cx="1524000" cy="1333891"/>
          </a:xfrm>
          <a:prstGeom prst="rect">
            <a:avLst/>
          </a:prstGeom>
          <a:noFill/>
          <a:ln w="9525">
            <a:noFill/>
            <a:miter lim="800000"/>
            <a:headEnd/>
            <a:tailEnd/>
          </a:ln>
          <a:effectLst/>
        </p:spPr>
      </p:pic>
      <p:pic>
        <p:nvPicPr>
          <p:cNvPr id="10" name="Picture 9"/>
          <p:cNvPicPr>
            <a:picLocks noChangeAspect="1" noChangeArrowheads="1"/>
          </p:cNvPicPr>
          <p:nvPr userDrawn="1"/>
        </p:nvPicPr>
        <p:blipFill>
          <a:blip r:embed="rId4" cstate="print"/>
          <a:srcRect l="11563" r="32932" b="27168"/>
          <a:stretch>
            <a:fillRect/>
          </a:stretch>
        </p:blipFill>
        <p:spPr bwMode="auto">
          <a:xfrm>
            <a:off x="228600" y="4267200"/>
            <a:ext cx="1567543" cy="1371600"/>
          </a:xfrm>
          <a:prstGeom prst="rect">
            <a:avLst/>
          </a:prstGeom>
          <a:noFill/>
          <a:ln w="9525">
            <a:noFill/>
            <a:miter lim="800000"/>
            <a:headEnd/>
            <a:tailEnd/>
          </a:ln>
          <a:effectLst/>
        </p:spPr>
      </p:pic>
      <p:cxnSp>
        <p:nvCxnSpPr>
          <p:cNvPr id="12" name="Straight Connector 11"/>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5" descr="NDOH Logo.jpg"/>
          <p:cNvPicPr>
            <a:picLocks noChangeAspect="1"/>
          </p:cNvPicPr>
          <p:nvPr userDrawn="1"/>
        </p:nvPicPr>
        <p:blipFill>
          <a:blip r:embed="rId5" cstate="print"/>
          <a:stretch>
            <a:fillRect/>
          </a:stretch>
        </p:blipFill>
        <p:spPr>
          <a:xfrm>
            <a:off x="152400" y="5867400"/>
            <a:ext cx="2286000" cy="824484"/>
          </a:xfrm>
          <a:prstGeom prst="rect">
            <a:avLst/>
          </a:prstGeom>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Phila.jpg"/>
          <p:cNvPicPr>
            <a:picLocks noChangeAspect="1"/>
          </p:cNvPicPr>
          <p:nvPr userDrawn="1"/>
        </p:nvPicPr>
        <p:blipFill>
          <a:blip r:embed="rId6" cstate="print"/>
          <a:stretch>
            <a:fillRect/>
          </a:stretch>
        </p:blipFill>
        <p:spPr>
          <a:xfrm>
            <a:off x="6786578" y="5929354"/>
            <a:ext cx="1071570" cy="910387"/>
          </a:xfrm>
          <a:prstGeom prst="rect">
            <a:avLst/>
          </a:prstGeom>
        </p:spPr>
      </p:pic>
      <p:pic>
        <p:nvPicPr>
          <p:cNvPr id="13" name="Picture 12" descr="Logo - NDP - Full colour.jpg"/>
          <p:cNvPicPr>
            <a:picLocks noChangeAspect="1"/>
          </p:cNvPicPr>
          <p:nvPr userDrawn="1"/>
        </p:nvPicPr>
        <p:blipFill>
          <a:blip r:embed="rId7" cstate="print"/>
          <a:stretch>
            <a:fillRect/>
          </a:stretch>
        </p:blipFill>
        <p:spPr>
          <a:xfrm>
            <a:off x="8001024" y="5870484"/>
            <a:ext cx="1058978" cy="105897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9DE21-5DAA-4204-B423-28510684095B}" type="slidenum">
              <a:rPr lang="en-ZA" smtClean="0"/>
              <a:pPr/>
              <a:t>‹#›</a:t>
            </a:fld>
            <a:endParaRPr lang="en-ZA" dirty="0"/>
          </a:p>
        </p:txBody>
      </p:sp>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DOH Logo.jpg"/>
          <p:cNvPicPr>
            <a:picLocks noChangeAspect="1"/>
          </p:cNvPicPr>
          <p:nvPr userDrawn="1"/>
        </p:nvPicPr>
        <p:blipFill>
          <a:blip r:embed="rId3" cstate="print"/>
          <a:stretch>
            <a:fillRect/>
          </a:stretch>
        </p:blipFill>
        <p:spPr>
          <a:xfrm>
            <a:off x="152400" y="5867400"/>
            <a:ext cx="2286000" cy="824484"/>
          </a:xfrm>
          <a:prstGeom prst="rect">
            <a:avLst/>
          </a:prstGeom>
        </p:spPr>
      </p:pic>
      <p:pic>
        <p:nvPicPr>
          <p:cNvPr id="9" name="Picture 11"/>
          <p:cNvPicPr>
            <a:picLocks noChangeAspect="1" noChangeArrowheads="1"/>
          </p:cNvPicPr>
          <p:nvPr userDrawn="1"/>
        </p:nvPicPr>
        <p:blipFill>
          <a:blip r:embed="rId4" cstate="print"/>
          <a:srcRect r="26000"/>
          <a:stretch>
            <a:fillRect/>
          </a:stretch>
        </p:blipFill>
        <p:spPr bwMode="auto">
          <a:xfrm>
            <a:off x="7341870" y="1"/>
            <a:ext cx="1184147" cy="1066799"/>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3"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resbank.co.z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treasury.gov.z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tel:0800701701" TargetMode="External"/><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hyperlink" Target="http://www.southafrica.info/services/government/hotline-anticorruption.ht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1752600"/>
            <a:ext cx="5791200" cy="400110"/>
          </a:xfrm>
          <a:prstGeom prst="rect">
            <a:avLst/>
          </a:prstGeom>
          <a:noFill/>
        </p:spPr>
        <p:txBody>
          <a:bodyPr wrap="square" rtlCol="0">
            <a:spAutoFit/>
          </a:bodyPr>
          <a:lstStyle/>
          <a:p>
            <a:r>
              <a:rPr lang="en-US" sz="2000" dirty="0">
                <a:solidFill>
                  <a:schemeClr val="bg1">
                    <a:lumMod val="50000"/>
                  </a:schemeClr>
                </a:solidFill>
                <a:latin typeface="Arial" pitchFamily="34" charset="0"/>
                <a:cs typeface="Arial" pitchFamily="34" charset="0"/>
              </a:rPr>
              <a:t>Briefing session</a:t>
            </a:r>
          </a:p>
        </p:txBody>
      </p:sp>
      <p:sp>
        <p:nvSpPr>
          <p:cNvPr id="7" name="Rectangle 2"/>
          <p:cNvSpPr txBox="1">
            <a:spLocks noChangeArrowheads="1"/>
          </p:cNvSpPr>
          <p:nvPr/>
        </p:nvSpPr>
        <p:spPr>
          <a:xfrm>
            <a:off x="205717" y="243006"/>
            <a:ext cx="8928992" cy="838200"/>
          </a:xfrm>
          <a:prstGeom prst="rect">
            <a:avLst/>
          </a:prstGeom>
        </p:spPr>
        <p:txBody>
          <a:bodyPr tIns="45720" rIns="91440" bIns="45720" anchor="b">
            <a:no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endParaRPr kumimoji="0" lang="en-GB" sz="28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8" name="Title 7"/>
          <p:cNvSpPr>
            <a:spLocks noGrp="1"/>
          </p:cNvSpPr>
          <p:nvPr>
            <p:ph type="title" idx="4294967295"/>
          </p:nvPr>
        </p:nvSpPr>
        <p:spPr>
          <a:xfrm>
            <a:off x="4427984" y="6093296"/>
            <a:ext cx="4211960" cy="504056"/>
          </a:xfrm>
          <a:prstGeom prst="rect">
            <a:avLst/>
          </a:prstGeom>
        </p:spPr>
        <p:txBody>
          <a:bodyPr/>
          <a:lstStyle/>
          <a:p>
            <a:pPr algn="r"/>
            <a:fld id="{CBC46984-3EBE-41C3-89AC-B4134D0B3EC1}" type="slidenum">
              <a:rPr lang="en-ZA" sz="1200" smtClean="0">
                <a:latin typeface="Arial" pitchFamily="34" charset="0"/>
                <a:cs typeface="Arial" pitchFamily="34" charset="0"/>
              </a:rPr>
              <a:pPr algn="r"/>
              <a:t>1</a:t>
            </a:fld>
            <a:r>
              <a:rPr lang="en-ZA" sz="1200" dirty="0">
                <a:latin typeface="Arial" pitchFamily="34" charset="0"/>
                <a:cs typeface="Arial" pitchFamily="34" charset="0"/>
              </a:rPr>
              <a:t> </a:t>
            </a:r>
          </a:p>
        </p:txBody>
      </p:sp>
      <p:sp>
        <p:nvSpPr>
          <p:cNvPr id="9" name="TextBox 8"/>
          <p:cNvSpPr txBox="1"/>
          <p:nvPr/>
        </p:nvSpPr>
        <p:spPr>
          <a:xfrm>
            <a:off x="2500298" y="3243204"/>
            <a:ext cx="5791200" cy="400110"/>
          </a:xfrm>
          <a:prstGeom prst="rect">
            <a:avLst/>
          </a:prstGeom>
          <a:noFill/>
        </p:spPr>
        <p:txBody>
          <a:bodyPr wrap="square" rtlCol="0">
            <a:spAutoFit/>
          </a:bodyPr>
          <a:lstStyle/>
          <a:p>
            <a:r>
              <a:rPr lang="en-US" sz="2000" dirty="0" err="1">
                <a:solidFill>
                  <a:schemeClr val="bg1">
                    <a:lumMod val="50000"/>
                  </a:schemeClr>
                </a:solidFill>
                <a:latin typeface="Arial" pitchFamily="34" charset="0"/>
                <a:cs typeface="Arial" pitchFamily="34" charset="0"/>
              </a:rPr>
              <a:t>Ms</a:t>
            </a:r>
            <a:r>
              <a:rPr lang="en-US" sz="2000" dirty="0">
                <a:solidFill>
                  <a:schemeClr val="bg1">
                    <a:lumMod val="50000"/>
                  </a:schemeClr>
                </a:solidFill>
                <a:latin typeface="Arial" pitchFamily="34" charset="0"/>
                <a:cs typeface="Arial" pitchFamily="34" charset="0"/>
              </a:rPr>
              <a:t> K </a:t>
            </a:r>
            <a:r>
              <a:rPr lang="en-US" sz="2000" dirty="0" err="1">
                <a:solidFill>
                  <a:schemeClr val="bg1">
                    <a:lumMod val="50000"/>
                  </a:schemeClr>
                </a:solidFill>
                <a:latin typeface="Arial" pitchFamily="34" charset="0"/>
                <a:cs typeface="Arial" pitchFamily="34" charset="0"/>
              </a:rPr>
              <a:t>Jamaloodien</a:t>
            </a:r>
            <a:endParaRPr lang="en-US" sz="2000" dirty="0">
              <a:solidFill>
                <a:schemeClr val="bg1">
                  <a:lumMod val="50000"/>
                </a:schemeClr>
              </a:solidFill>
              <a:latin typeface="Arial" pitchFamily="34" charset="0"/>
              <a:cs typeface="Arial" pitchFamily="34" charset="0"/>
            </a:endParaRPr>
          </a:p>
        </p:txBody>
      </p:sp>
      <p:sp>
        <p:nvSpPr>
          <p:cNvPr id="10" name="TextBox 9"/>
          <p:cNvSpPr txBox="1"/>
          <p:nvPr/>
        </p:nvSpPr>
        <p:spPr>
          <a:xfrm>
            <a:off x="2500298" y="4814840"/>
            <a:ext cx="5791200" cy="400110"/>
          </a:xfrm>
          <a:prstGeom prst="rect">
            <a:avLst/>
          </a:prstGeom>
          <a:noFill/>
        </p:spPr>
        <p:txBody>
          <a:bodyPr wrap="square" rtlCol="0">
            <a:spAutoFit/>
          </a:bodyPr>
          <a:lstStyle/>
          <a:p>
            <a:r>
              <a:rPr lang="en-US" sz="2000" dirty="0">
                <a:solidFill>
                  <a:schemeClr val="bg1">
                    <a:lumMod val="50000"/>
                  </a:schemeClr>
                </a:solidFill>
                <a:latin typeface="Arial" pitchFamily="34" charset="0"/>
                <a:cs typeface="Arial" pitchFamily="34" charset="0"/>
              </a:rPr>
              <a:t>27 August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10</a:t>
            </a:fld>
            <a:r>
              <a:rPr lang="en-ZA" sz="1200" dirty="0">
                <a:latin typeface="Arial" pitchFamily="34" charset="0"/>
                <a:cs typeface="Arial" pitchFamily="34" charset="0"/>
              </a:rPr>
              <a:t> </a:t>
            </a:r>
          </a:p>
        </p:txBody>
      </p:sp>
      <p:sp>
        <p:nvSpPr>
          <p:cNvPr id="3" name="TextBox 2"/>
          <p:cNvSpPr txBox="1"/>
          <p:nvPr/>
        </p:nvSpPr>
        <p:spPr>
          <a:xfrm>
            <a:off x="323528" y="1092762"/>
            <a:ext cx="8496944" cy="6463308"/>
          </a:xfrm>
          <a:prstGeom prst="rect">
            <a:avLst/>
          </a:prstGeom>
          <a:noFill/>
        </p:spPr>
        <p:txBody>
          <a:bodyPr wrap="square" rtlCol="0">
            <a:spAutoFit/>
          </a:bodyPr>
          <a:lstStyle/>
          <a:p>
            <a:pPr marL="512763" indent="-512763">
              <a:lnSpc>
                <a:spcPct val="150000"/>
              </a:lnSpc>
              <a:buFont typeface="Arial" panose="020B0604020202020204" pitchFamily="34" charset="0"/>
              <a:buChar char="•"/>
            </a:pPr>
            <a:r>
              <a:rPr lang="en-ZA" sz="2000" dirty="0">
                <a:latin typeface="Arial" panose="020B0604020202020204" pitchFamily="34" charset="0"/>
                <a:cs typeface="Arial" panose="020B0604020202020204" pitchFamily="34" charset="0"/>
              </a:rPr>
              <a:t>Items offered must be registered in terms of section 15 of the Medicines and Related Substances Act, (Act 101 of 1965), and must comply with the conditions of registration for the duration of the contract.</a:t>
            </a:r>
          </a:p>
          <a:p>
            <a:pPr marL="512763" indent="-512763">
              <a:lnSpc>
                <a:spcPct val="150000"/>
              </a:lnSpc>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a:p>
            <a:pPr marL="969963" lvl="1" indent="-512763">
              <a:lnSpc>
                <a:spcPct val="150000"/>
              </a:lnSpc>
              <a:buFont typeface="Wingdings" panose="05000000000000000000" pitchFamily="2" charset="2"/>
              <a:buChar char="ü"/>
            </a:pPr>
            <a:r>
              <a:rPr lang="en-ZA" sz="2000" dirty="0">
                <a:latin typeface="Arial" panose="020B0604020202020204" pitchFamily="34" charset="0"/>
                <a:cs typeface="Arial" panose="020B0604020202020204" pitchFamily="34" charset="0"/>
              </a:rPr>
              <a:t>A </a:t>
            </a:r>
            <a:r>
              <a:rPr lang="en-ZA" sz="2000" b="1" dirty="0">
                <a:latin typeface="Arial" panose="020B0604020202020204" pitchFamily="34" charset="0"/>
                <a:cs typeface="Arial" panose="020B0604020202020204" pitchFamily="34" charset="0"/>
              </a:rPr>
              <a:t>Certified copy </a:t>
            </a:r>
            <a:r>
              <a:rPr lang="en-ZA" sz="2000" dirty="0">
                <a:latin typeface="Arial" panose="020B0604020202020204" pitchFamily="34" charset="0"/>
                <a:cs typeface="Arial" panose="020B0604020202020204" pitchFamily="34" charset="0"/>
              </a:rPr>
              <a:t>of the Medicine Registration Certificate including all annexures (Conditions of Registration), must be included with the bid for all items offered.</a:t>
            </a:r>
          </a:p>
          <a:p>
            <a:pPr marL="969963" lvl="1" indent="-512763">
              <a:lnSpc>
                <a:spcPct val="150000"/>
              </a:lnSpc>
              <a:buFont typeface="Wingdings" panose="05000000000000000000" pitchFamily="2" charset="2"/>
              <a:buChar char="ü"/>
            </a:pPr>
            <a:r>
              <a:rPr lang="en-ZA" sz="2000" dirty="0">
                <a:latin typeface="Arial" panose="020B0604020202020204" pitchFamily="34" charset="0"/>
                <a:cs typeface="Arial" panose="020B0604020202020204" pitchFamily="34" charset="0"/>
              </a:rPr>
              <a:t>The bidder must be indicated </a:t>
            </a:r>
            <a:r>
              <a:rPr lang="en-ZA" sz="2000" b="1" dirty="0">
                <a:latin typeface="Arial" panose="020B0604020202020204" pitchFamily="34" charset="0"/>
                <a:cs typeface="Arial" panose="020B0604020202020204" pitchFamily="34" charset="0"/>
              </a:rPr>
              <a:t>as the applicant on the Medicine Registration Certificate</a:t>
            </a:r>
          </a:p>
          <a:p>
            <a:pPr marL="512763" indent="-512763">
              <a:lnSpc>
                <a:spcPct val="150000"/>
              </a:lnSpc>
              <a:buFont typeface="Arial" panose="020B0604020202020204" pitchFamily="34" charset="0"/>
              <a:buChar char="•"/>
            </a:pPr>
            <a:endParaRPr lang="en-ZA" sz="2000" b="1" dirty="0">
              <a:latin typeface="Arial" panose="020B0604020202020204" pitchFamily="34" charset="0"/>
              <a:cs typeface="Arial" panose="020B0604020202020204" pitchFamily="34" charset="0"/>
            </a:endParaRPr>
          </a:p>
          <a:p>
            <a:pPr marL="512763" indent="-512763">
              <a:lnSpc>
                <a:spcPct val="150000"/>
              </a:lnSpc>
              <a:buFont typeface="Arial" panose="020B0604020202020204" pitchFamily="34" charset="0"/>
              <a:buChar char="•"/>
            </a:pPr>
            <a:endParaRPr lang="en-ZA" sz="2000" b="1" dirty="0">
              <a:latin typeface="Arial" panose="020B0604020202020204" pitchFamily="34" charset="0"/>
              <a:cs typeface="Arial" panose="020B0604020202020204" pitchFamily="34" charset="0"/>
            </a:endParaRPr>
          </a:p>
          <a:p>
            <a:pPr marL="512763" indent="-512763">
              <a:lnSpc>
                <a:spcPct val="150000"/>
              </a:lnSpc>
              <a:buFont typeface="Arial" panose="020B0604020202020204" pitchFamily="34" charset="0"/>
              <a:buChar char="•"/>
            </a:pPr>
            <a:endParaRPr lang="en-US" sz="2000" dirty="0">
              <a:solidFill>
                <a:schemeClr val="bg1">
                  <a:lumMod val="50000"/>
                </a:schemeClr>
              </a:solidFill>
              <a:latin typeface="Arial" pitchFamily="34" charset="0"/>
              <a:cs typeface="Arial" pitchFamily="34" charset="0"/>
            </a:endParaRPr>
          </a:p>
          <a:p>
            <a:pPr algn="just"/>
            <a:endParaRPr lang="en-US"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Legislative requirements </a:t>
            </a:r>
            <a:r>
              <a:rPr lang="en-GB" sz="2800" b="1" dirty="0">
                <a:solidFill>
                  <a:schemeClr val="bg1"/>
                </a:solidFill>
                <a:latin typeface="Arial" pitchFamily="34" charset="0"/>
                <a:cs typeface="Arial" pitchFamily="34" charset="0"/>
              </a:rPr>
              <a:t>(Phase II evaluation) </a:t>
            </a:r>
            <a:r>
              <a:rPr lang="en-GB" sz="2800" b="1" dirty="0" err="1">
                <a:solidFill>
                  <a:schemeClr val="bg1"/>
                </a:solidFill>
                <a:latin typeface="Arial" pitchFamily="34" charset="0"/>
                <a:cs typeface="Arial" pitchFamily="34" charset="0"/>
              </a:rPr>
              <a:t>cont</a:t>
            </a:r>
            <a:r>
              <a:rPr lang="en-GB" sz="2800" b="1" dirty="0">
                <a:solidFill>
                  <a:schemeClr val="bg1"/>
                </a:solidFill>
                <a:latin typeface="Arial" pitchFamily="34" charset="0"/>
                <a:cs typeface="Arial" pitchFamily="34" charset="0"/>
              </a:rPr>
              <a:t>…</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170555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11</a:t>
            </a:fld>
            <a:r>
              <a:rPr lang="en-ZA" sz="1200" dirty="0">
                <a:latin typeface="Arial" pitchFamily="34" charset="0"/>
                <a:cs typeface="Arial" pitchFamily="34" charset="0"/>
              </a:rPr>
              <a:t> </a:t>
            </a:r>
          </a:p>
        </p:txBody>
      </p:sp>
      <p:sp>
        <p:nvSpPr>
          <p:cNvPr id="3" name="TextBox 2"/>
          <p:cNvSpPr txBox="1"/>
          <p:nvPr/>
        </p:nvSpPr>
        <p:spPr>
          <a:xfrm>
            <a:off x="762000" y="1357298"/>
            <a:ext cx="7924800" cy="5913863"/>
          </a:xfrm>
          <a:prstGeom prst="rect">
            <a:avLst/>
          </a:prstGeom>
          <a:noFill/>
        </p:spPr>
        <p:txBody>
          <a:bodyPr wrap="square" rtlCol="0">
            <a:spAutoFit/>
          </a:bodyPr>
          <a:lstStyle/>
          <a:p>
            <a:pPr>
              <a:lnSpc>
                <a:spcPct val="150000"/>
              </a:lnSpc>
            </a:pPr>
            <a:r>
              <a:rPr lang="en-ZA" sz="2000" dirty="0">
                <a:latin typeface="Arial" panose="020B0604020202020204" pitchFamily="34" charset="0"/>
                <a:cs typeface="Arial" panose="020B0604020202020204" pitchFamily="34" charset="0"/>
              </a:rPr>
              <a:t>All bidders are required to submit samples including bidders who are currently supplying the NDoH with products to confirm the following:</a:t>
            </a:r>
          </a:p>
          <a:p>
            <a:pPr marL="342900" indent="-342900">
              <a:lnSpc>
                <a:spcPct val="150000"/>
              </a:lnSpc>
              <a:buFont typeface="Wingdings" panose="05000000000000000000" pitchFamily="2" charset="2"/>
              <a:buChar char="ü"/>
            </a:pPr>
            <a:r>
              <a:rPr lang="en-ZA" dirty="0">
                <a:latin typeface="Arial" panose="020B0604020202020204" pitchFamily="34" charset="0"/>
                <a:cs typeface="Arial" panose="020B0604020202020204" pitchFamily="34" charset="0"/>
              </a:rPr>
              <a:t>Compliance with specifications as set out in the bid document/ item specification.</a:t>
            </a:r>
          </a:p>
          <a:p>
            <a:pPr marL="342900" indent="-342900">
              <a:lnSpc>
                <a:spcPct val="150000"/>
              </a:lnSpc>
              <a:buFont typeface="Wingdings" panose="05000000000000000000" pitchFamily="2" charset="2"/>
              <a:buChar char="ü"/>
            </a:pPr>
            <a:r>
              <a:rPr lang="en-ZA" dirty="0">
                <a:latin typeface="Arial" panose="020B0604020202020204" pitchFamily="34" charset="0"/>
                <a:cs typeface="Arial" panose="020B0604020202020204" pitchFamily="34" charset="0"/>
              </a:rPr>
              <a:t>Compliance of the product with the requirements of the Medicines and Related Substances Act, (Act 101 of 1965)</a:t>
            </a:r>
          </a:p>
          <a:p>
            <a:pPr marL="342900" lvl="0" indent="-342900" algn="just">
              <a:lnSpc>
                <a:spcPct val="150000"/>
              </a:lnSpc>
              <a:spcBef>
                <a:spcPts val="600"/>
              </a:spcBef>
              <a:buFont typeface="Wingdings" panose="05000000000000000000" pitchFamily="2" charset="2"/>
              <a:buChar char="ü"/>
            </a:pPr>
            <a:r>
              <a:rPr lang="en-ZA" dirty="0">
                <a:effectLst/>
                <a:latin typeface="Arial" panose="020B0604020202020204" pitchFamily="34" charset="0"/>
                <a:ea typeface="Times New Roman" panose="02020603050405020304" pitchFamily="18" charset="0"/>
                <a:cs typeface="Arial" panose="020B0604020202020204" pitchFamily="34" charset="0"/>
              </a:rPr>
              <a:t>Samples must be submitted to both Health Facilities as indicated in the SRCC, before bid closure.</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spcBef>
                <a:spcPts val="600"/>
              </a:spcBef>
              <a:buFont typeface="Wingdings" panose="05000000000000000000" pitchFamily="2" charset="2"/>
              <a:buChar char="v"/>
            </a:pPr>
            <a:r>
              <a:rPr lang="en-ZA" sz="2000" b="1" dirty="0">
                <a:effectLst/>
                <a:latin typeface="Arial" panose="020B0604020202020204" pitchFamily="34" charset="0"/>
                <a:ea typeface="Times New Roman" panose="02020603050405020304" pitchFamily="18" charset="0"/>
                <a:cs typeface="Arial" panose="020B0604020202020204" pitchFamily="34" charset="0"/>
              </a:rPr>
              <a:t>No samples must be sent to the National Department of Health. </a:t>
            </a:r>
            <a:endParaRPr lang="en-ZA" sz="2000" b="1" dirty="0">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marL="342900" indent="-342900">
              <a:lnSpc>
                <a:spcPct val="150000"/>
              </a:lnSpc>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a:p>
            <a:pPr>
              <a:lnSpc>
                <a:spcPct val="150000"/>
              </a:lnSpc>
            </a:pPr>
            <a:endParaRPr lang="en-ZA" sz="2000" dirty="0">
              <a:solidFill>
                <a:schemeClr val="bg1">
                  <a:lumMod val="50000"/>
                </a:schemeClr>
              </a:solidFill>
              <a:latin typeface="Arial" panose="020B0604020202020204" pitchFamily="34" charset="0"/>
              <a:cs typeface="Arial" panose="020B0604020202020204" pitchFamily="34" charset="0"/>
            </a:endParaRPr>
          </a:p>
          <a:p>
            <a:pPr>
              <a:lnSpc>
                <a:spcPct val="150000"/>
              </a:lnSpc>
            </a:pPr>
            <a:endParaRPr lang="en-US" sz="20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251520" y="-71462"/>
            <a:ext cx="6768752" cy="990600"/>
          </a:xfrm>
          <a:prstGeom prst="rect">
            <a:avLst/>
          </a:prstGeom>
        </p:spPr>
        <p:txBody>
          <a:bodyPr tIns="45720" rIns="91440" bIns="45720" anchor="b">
            <a:normAutofit fontScale="85000" lnSpcReduction="10000"/>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Sample submission and product technical compliance (Phase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12</a:t>
            </a:fld>
            <a:r>
              <a:rPr lang="en-ZA" sz="1200" dirty="0">
                <a:latin typeface="Arial" pitchFamily="34" charset="0"/>
                <a:cs typeface="Arial" pitchFamily="34" charset="0"/>
              </a:rPr>
              <a:t> </a:t>
            </a:r>
          </a:p>
        </p:txBody>
      </p:sp>
      <p:sp>
        <p:nvSpPr>
          <p:cNvPr id="3" name="TextBox 2"/>
          <p:cNvSpPr txBox="1"/>
          <p:nvPr/>
        </p:nvSpPr>
        <p:spPr>
          <a:xfrm>
            <a:off x="762000" y="1357298"/>
            <a:ext cx="7924800" cy="4955203"/>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Points will be allocated based on 90/10 PPPFA points system.</a:t>
            </a:r>
          </a:p>
          <a:p>
            <a:endParaRPr lang="en-US" sz="2400" dirty="0">
              <a:latin typeface="Arial" panose="020B0604020202020204" pitchFamily="34" charset="0"/>
              <a:cs typeface="Arial" panose="020B0604020202020204" pitchFamily="34" charset="0"/>
            </a:endParaRPr>
          </a:p>
          <a:p>
            <a:r>
              <a:rPr lang="en-US" sz="2400" b="1" dirty="0">
                <a:latin typeface="Arial" pitchFamily="34" charset="0"/>
                <a:cs typeface="Arial" pitchFamily="34" charset="0"/>
              </a:rPr>
              <a:t>Price breakdown</a:t>
            </a:r>
          </a:p>
          <a:p>
            <a:pPr marL="0" lvl="2"/>
            <a:r>
              <a:rPr lang="en-ZA" sz="2000" dirty="0">
                <a:latin typeface="Arial" pitchFamily="34" charset="0"/>
                <a:cs typeface="Arial" pitchFamily="34" charset="0"/>
              </a:rPr>
              <a:t>The delivered price must be divided across five components:</a:t>
            </a:r>
          </a:p>
          <a:p>
            <a:pPr marL="360363" lvl="1" indent="-360363">
              <a:buFont typeface="Arial" pitchFamily="34" charset="0"/>
              <a:buChar char="•"/>
            </a:pPr>
            <a:r>
              <a:rPr lang="en-ZA" sz="2000" dirty="0">
                <a:latin typeface="Arial" pitchFamily="34" charset="0"/>
                <a:cs typeface="Arial" pitchFamily="34" charset="0"/>
              </a:rPr>
              <a:t>Active Pharmaceutical Ingredients (API);</a:t>
            </a:r>
          </a:p>
          <a:p>
            <a:pPr marL="360363" lvl="1" indent="-360363">
              <a:buFont typeface="Arial" pitchFamily="34" charset="0"/>
              <a:buChar char="•"/>
            </a:pPr>
            <a:r>
              <a:rPr lang="en-ZA" sz="2000" dirty="0">
                <a:latin typeface="Arial" pitchFamily="34" charset="0"/>
                <a:cs typeface="Arial" pitchFamily="34" charset="0"/>
              </a:rPr>
              <a:t>Formulation;</a:t>
            </a:r>
          </a:p>
          <a:p>
            <a:pPr marL="360363" lvl="1" indent="-360363">
              <a:buFont typeface="Arial" pitchFamily="34" charset="0"/>
              <a:buChar char="•"/>
            </a:pPr>
            <a:r>
              <a:rPr lang="en-ZA" sz="2000" dirty="0">
                <a:latin typeface="Arial" pitchFamily="34" charset="0"/>
                <a:cs typeface="Arial" pitchFamily="34" charset="0"/>
              </a:rPr>
              <a:t>Packaging;</a:t>
            </a:r>
          </a:p>
          <a:p>
            <a:pPr marL="360363" lvl="1" indent="-360363">
              <a:buFont typeface="Arial" pitchFamily="34" charset="0"/>
              <a:buChar char="•"/>
            </a:pPr>
            <a:r>
              <a:rPr lang="en-ZA" sz="2000" dirty="0">
                <a:latin typeface="Arial" pitchFamily="34" charset="0"/>
                <a:cs typeface="Arial" pitchFamily="34" charset="0"/>
              </a:rPr>
              <a:t>Logistics </a:t>
            </a:r>
            <a:r>
              <a:rPr lang="en-US" sz="2000" dirty="0">
                <a:latin typeface="Arial" pitchFamily="34" charset="0"/>
                <a:cs typeface="Arial" pitchFamily="34" charset="0"/>
              </a:rPr>
              <a:t>(this includes transportation, warehousing and distribution)</a:t>
            </a:r>
            <a:r>
              <a:rPr lang="en-ZA" sz="2000" dirty="0">
                <a:latin typeface="Arial" pitchFamily="34" charset="0"/>
                <a:cs typeface="Arial" pitchFamily="34" charset="0"/>
              </a:rPr>
              <a:t>; and</a:t>
            </a:r>
          </a:p>
          <a:p>
            <a:pPr marL="360363" lvl="1" indent="-360363">
              <a:buFont typeface="Arial" pitchFamily="34" charset="0"/>
              <a:buChar char="•"/>
            </a:pPr>
            <a:r>
              <a:rPr lang="en-ZA" sz="2000" dirty="0">
                <a:latin typeface="Arial" pitchFamily="34" charset="0"/>
                <a:cs typeface="Arial" pitchFamily="34" charset="0"/>
              </a:rPr>
              <a:t>Gross margin (remaining portion).</a:t>
            </a:r>
          </a:p>
          <a:p>
            <a:pPr marL="0" lvl="2"/>
            <a:r>
              <a:rPr lang="en-ZA" sz="2000" dirty="0">
                <a:latin typeface="Arial" pitchFamily="34" charset="0"/>
                <a:cs typeface="Arial" pitchFamily="34" charset="0"/>
              </a:rPr>
              <a:t>The sum of these categories must be equal to 100% of the delivered price for the line item.</a:t>
            </a:r>
          </a:p>
          <a:p>
            <a:pPr marL="0" lvl="2"/>
            <a:endParaRPr lang="en-ZA" sz="2000" dirty="0">
              <a:latin typeface="Arial" pitchFamily="34" charset="0"/>
              <a:cs typeface="Arial" pitchFamily="34" charset="0"/>
            </a:endParaRPr>
          </a:p>
          <a:p>
            <a:pPr marL="0" lvl="2"/>
            <a:endParaRPr lang="en-ZA" sz="2000" dirty="0">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Offering a bid price (Phase III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540919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13</a:t>
            </a:fld>
            <a:r>
              <a:rPr lang="en-ZA" sz="1200" dirty="0">
                <a:latin typeface="Arial" pitchFamily="34" charset="0"/>
                <a:cs typeface="Arial" pitchFamily="34" charset="0"/>
              </a:rPr>
              <a:t> </a:t>
            </a:r>
          </a:p>
        </p:txBody>
      </p:sp>
      <p:sp>
        <p:nvSpPr>
          <p:cNvPr id="3" name="TextBox 2"/>
          <p:cNvSpPr txBox="1"/>
          <p:nvPr/>
        </p:nvSpPr>
        <p:spPr>
          <a:xfrm>
            <a:off x="899592" y="1115452"/>
            <a:ext cx="7787208" cy="738664"/>
          </a:xfrm>
          <a:prstGeom prst="rect">
            <a:avLst/>
          </a:prstGeom>
          <a:noFill/>
        </p:spPr>
        <p:txBody>
          <a:bodyPr wrap="square" rtlCol="0">
            <a:spAutoFit/>
          </a:bodyPr>
          <a:lstStyle/>
          <a:p>
            <a:r>
              <a:rPr lang="en-US" sz="2400" b="1" dirty="0">
                <a:latin typeface="Arial" pitchFamily="34" charset="0"/>
                <a:cs typeface="Arial" pitchFamily="34" charset="0"/>
              </a:rPr>
              <a:t>Price breakdown</a:t>
            </a:r>
          </a:p>
          <a:p>
            <a:r>
              <a:rPr lang="en-US" dirty="0">
                <a:latin typeface="Arial" pitchFamily="34" charset="0"/>
                <a:cs typeface="Arial" pitchFamily="34" charset="0"/>
              </a:rPr>
              <a:t>All sections of the below example inclusive of currency must be completed.</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Offering a bid price (Phase III evaluation) </a:t>
            </a:r>
            <a:r>
              <a:rPr lang="en-ZA" sz="2800" b="1" noProof="0" dirty="0" err="1">
                <a:solidFill>
                  <a:schemeClr val="bg1"/>
                </a:solidFill>
                <a:latin typeface="Arial" pitchFamily="34" charset="0"/>
                <a:ea typeface="+mj-ea"/>
                <a:cs typeface="Arial" pitchFamily="34" charset="0"/>
              </a:rPr>
              <a:t>cont</a:t>
            </a:r>
            <a:r>
              <a:rPr lang="en-ZA" sz="2800" b="1" noProof="0" dirty="0">
                <a:solidFill>
                  <a:schemeClr val="bg1"/>
                </a:solidFill>
                <a:latin typeface="Arial" pitchFamily="34" charset="0"/>
                <a:ea typeface="+mj-ea"/>
                <a:cs typeface="Arial" pitchFamily="34" charset="0"/>
              </a:rPr>
              <a:t>…</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35234361"/>
              </p:ext>
            </p:extLst>
          </p:nvPr>
        </p:nvGraphicFramePr>
        <p:xfrm>
          <a:off x="1043608" y="2057400"/>
          <a:ext cx="7488832" cy="3315816"/>
        </p:xfrm>
        <a:graphic>
          <a:graphicData uri="http://schemas.openxmlformats.org/presentationml/2006/ole">
            <mc:AlternateContent xmlns:mc="http://schemas.openxmlformats.org/markup-compatibility/2006">
              <mc:Choice xmlns:v="urn:schemas-microsoft-com:vml" Requires="v">
                <p:oleObj name="Worksheet" r:id="rId2" imgW="4648045" imgH="2743422" progId="Excel.Sheet.12">
                  <p:embed/>
                </p:oleObj>
              </mc:Choice>
              <mc:Fallback>
                <p:oleObj name="Worksheet" r:id="rId2" imgW="4648045" imgH="2743422" progId="Excel.Sheet.12">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057400"/>
                        <a:ext cx="7488832" cy="33158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14</a:t>
            </a:fld>
            <a:r>
              <a:rPr lang="en-ZA" sz="1200" dirty="0">
                <a:latin typeface="Arial" pitchFamily="34" charset="0"/>
                <a:cs typeface="Arial" pitchFamily="34" charset="0"/>
              </a:rPr>
              <a:t> </a:t>
            </a:r>
          </a:p>
        </p:txBody>
      </p:sp>
      <p:sp>
        <p:nvSpPr>
          <p:cNvPr id="3" name="TextBox 2"/>
          <p:cNvSpPr txBox="1"/>
          <p:nvPr/>
        </p:nvSpPr>
        <p:spPr>
          <a:xfrm>
            <a:off x="467544" y="1404871"/>
            <a:ext cx="7924800" cy="3447098"/>
          </a:xfrm>
          <a:prstGeom prst="rect">
            <a:avLst/>
          </a:prstGeom>
          <a:noFill/>
        </p:spPr>
        <p:txBody>
          <a:bodyPr wrap="square" rtlCol="0">
            <a:spAutoFit/>
          </a:bodyPr>
          <a:lstStyle/>
          <a:p>
            <a:pPr marL="112713" lvl="1"/>
            <a:r>
              <a:rPr lang="en-GB" sz="1800" b="1" u="sng" dirty="0">
                <a:effectLst/>
                <a:latin typeface="Arial Narrow" panose="020B0606020202030204" pitchFamily="34" charset="0"/>
                <a:ea typeface="Times New Roman" panose="02020603050405020304" pitchFamily="18" charset="0"/>
                <a:cs typeface="Times New Roman" panose="02020603050405020304" pitchFamily="18" charset="0"/>
              </a:rPr>
              <a:t>POINTS AWARDED FOR B-BBEE STATUS LEVEL</a:t>
            </a:r>
            <a:endParaRPr lang="en-US" sz="2000" b="1" i="1" u="sng" dirty="0">
              <a:latin typeface="Arial" panose="020B0604020202020204" pitchFamily="34" charset="0"/>
              <a:cs typeface="Arial" panose="020B0604020202020204" pitchFamily="34" charset="0"/>
            </a:endParaRPr>
          </a:p>
          <a:p>
            <a:pPr marL="455613" lvl="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5613" lvl="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Bidders to ensure level claimed and points are indicated on the SBD6.1 form.</a:t>
            </a:r>
          </a:p>
          <a:p>
            <a:pPr marL="455613" lvl="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Status level claimed, must correspond with the SANAS/DTI/CIPC Certificates/Affidavit submitted.</a:t>
            </a:r>
          </a:p>
          <a:p>
            <a:pPr marL="455613" lvl="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Certified copy of the current valid B-BBEE Certificate/Affidavit to be submitted.</a:t>
            </a:r>
          </a:p>
          <a:p>
            <a:pPr marL="455613" lvl="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QSE and EME - Use Template provided in the Bid pack for Sworn Affidavit’s. (Also refer to the How to Complete Guide)</a:t>
            </a:r>
          </a:p>
          <a:p>
            <a:pPr marL="112713" lvl="1"/>
            <a:endParaRPr lang="en-GB" sz="20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B-BBEE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787059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15</a:t>
            </a:fld>
            <a:r>
              <a:rPr lang="en-ZA" sz="1200" dirty="0">
                <a:latin typeface="Arial" pitchFamily="34" charset="0"/>
                <a:cs typeface="Arial" pitchFamily="34" charset="0"/>
              </a:rPr>
              <a:t> </a:t>
            </a:r>
          </a:p>
        </p:txBody>
      </p:sp>
      <p:sp>
        <p:nvSpPr>
          <p:cNvPr id="3" name="TextBox 2"/>
          <p:cNvSpPr txBox="1"/>
          <p:nvPr/>
        </p:nvSpPr>
        <p:spPr>
          <a:xfrm>
            <a:off x="467544" y="1404871"/>
            <a:ext cx="7924800" cy="4462760"/>
          </a:xfrm>
          <a:prstGeom prst="rect">
            <a:avLst/>
          </a:prstGeom>
          <a:noFill/>
        </p:spPr>
        <p:txBody>
          <a:bodyPr wrap="square" rtlCol="0">
            <a:spAutoFit/>
          </a:bodyPr>
          <a:lstStyle/>
          <a:p>
            <a:pPr marL="112713" lvl="1"/>
            <a:r>
              <a:rPr lang="en-GB" sz="2000" dirty="0">
                <a:latin typeface="Arial" panose="020B0604020202020204" pitchFamily="34" charset="0"/>
                <a:cs typeface="Arial" panose="020B0604020202020204" pitchFamily="34" charset="0"/>
              </a:rPr>
              <a:t>The National Department of Health reserves the right to:</a:t>
            </a:r>
          </a:p>
          <a:p>
            <a:pPr marL="112713" lvl="1"/>
            <a:endParaRPr lang="en-GB" sz="2000" dirty="0">
              <a:latin typeface="Arial" panose="020B0604020202020204" pitchFamily="34" charset="0"/>
              <a:cs typeface="Arial" panose="020B0604020202020204" pitchFamily="34" charset="0"/>
            </a:endParaRPr>
          </a:p>
          <a:p>
            <a:pPr marL="455613" lvl="1" indent="-342900">
              <a:buFont typeface="Wingdings" panose="05000000000000000000" pitchFamily="2" charset="2"/>
              <a:buChar char="v"/>
            </a:pPr>
            <a:r>
              <a:rPr lang="en-GB" sz="2000" dirty="0">
                <a:latin typeface="Arial" panose="020B0604020202020204" pitchFamily="34" charset="0"/>
                <a:cs typeface="Arial" panose="020B0604020202020204" pitchFamily="34" charset="0"/>
              </a:rPr>
              <a:t>negotiate prices.</a:t>
            </a:r>
          </a:p>
          <a:p>
            <a:pPr marL="455613" lvl="1" indent="-342900">
              <a:buFont typeface="Wingdings" panose="05000000000000000000" pitchFamily="2" charset="2"/>
              <a:buChar char="v"/>
            </a:pPr>
            <a:r>
              <a:rPr lang="en-GB" sz="2000" dirty="0">
                <a:latin typeface="Arial" panose="020B0604020202020204" pitchFamily="34" charset="0"/>
                <a:cs typeface="Arial" panose="020B0604020202020204" pitchFamily="34" charset="0"/>
              </a:rPr>
              <a:t>award the same item as a multiple award to various contractors (two or more) to address high volume requirements, security of supply and product availability. </a:t>
            </a:r>
          </a:p>
          <a:p>
            <a:pPr marL="455613" lvl="1" indent="-342900">
              <a:buFont typeface="Wingdings" panose="05000000000000000000" pitchFamily="2" charset="2"/>
              <a:buChar char="v"/>
            </a:pPr>
            <a:r>
              <a:rPr lang="en-GB" sz="2000" dirty="0">
                <a:effectLst/>
                <a:latin typeface="Arial" panose="020B0604020202020204" pitchFamily="34" charset="0"/>
                <a:ea typeface="Times New Roman" panose="02020603050405020304" pitchFamily="18" charset="0"/>
                <a:cs typeface="Arial" panose="020B0604020202020204" pitchFamily="34" charset="0"/>
              </a:rPr>
              <a:t> award to an item with a specification deviation. </a:t>
            </a:r>
          </a:p>
          <a:p>
            <a:pPr marL="455613" lvl="1" indent="-342900">
              <a:buFont typeface="Wingdings" panose="05000000000000000000" pitchFamily="2" charset="2"/>
              <a:buChar char="v"/>
            </a:pPr>
            <a:r>
              <a:rPr lang="en-ZA" sz="2000" dirty="0">
                <a:latin typeface="Arial" pitchFamily="34" charset="0"/>
                <a:cs typeface="Arial" pitchFamily="34" charset="0"/>
              </a:rPr>
              <a:t>negotiate minimum order quantities where they are deemed unfavourable.</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p>
            <a:pPr marL="112713" lvl="1"/>
            <a:endParaRPr lang="en-US" sz="2000" b="1" i="1" dirty="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In cases where the tender does not achieve the most economically advantageous price, the National Department of Health reserves the right not to award that item.</a:t>
            </a:r>
            <a:endParaRPr lang="en-US" sz="2000" b="1" i="1" dirty="0">
              <a:latin typeface="Arial" panose="020B0604020202020204" pitchFamily="34" charset="0"/>
              <a:cs typeface="Arial" panose="020B0604020202020204" pitchFamily="34" charset="0"/>
            </a:endParaRPr>
          </a:p>
          <a:p>
            <a:pPr algn="just"/>
            <a:endParaRPr lang="en-US"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2371001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29246" y="6061643"/>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16</a:t>
            </a:fld>
            <a:r>
              <a:rPr lang="en-ZA" sz="1200" dirty="0">
                <a:latin typeface="Arial" pitchFamily="34" charset="0"/>
                <a:cs typeface="Arial" pitchFamily="34" charset="0"/>
              </a:rPr>
              <a:t> </a:t>
            </a:r>
          </a:p>
        </p:txBody>
      </p:sp>
      <p:sp>
        <p:nvSpPr>
          <p:cNvPr id="3" name="TextBox 2"/>
          <p:cNvSpPr txBox="1"/>
          <p:nvPr/>
        </p:nvSpPr>
        <p:spPr>
          <a:xfrm>
            <a:off x="323528" y="1291106"/>
            <a:ext cx="7924800" cy="3847207"/>
          </a:xfrm>
          <a:prstGeom prst="rect">
            <a:avLst/>
          </a:prstGeom>
          <a:noFill/>
        </p:spPr>
        <p:txBody>
          <a:bodyPr wrap="square" rtlCol="0">
            <a:spAutoFit/>
          </a:bodyPr>
          <a:lstStyle/>
          <a:p>
            <a:pPr marL="112713" lvl="1"/>
            <a:r>
              <a:rPr lang="en-GB" sz="2000" dirty="0">
                <a:latin typeface="Arial" panose="020B0604020202020204" pitchFamily="34" charset="0"/>
                <a:cs typeface="Arial" panose="020B0604020202020204" pitchFamily="34" charset="0"/>
              </a:rPr>
              <a:t>The following are examples of considerations which may be considered when contemplating a multiple award:</a:t>
            </a:r>
          </a:p>
          <a:p>
            <a:pPr marL="112713" lvl="1"/>
            <a:endParaRPr lang="en-US" sz="2000" b="1" i="1" dirty="0">
              <a:latin typeface="Arial" panose="020B0604020202020204" pitchFamily="34" charset="0"/>
              <a:cs typeface="Arial" panose="020B0604020202020204" pitchFamily="34" charset="0"/>
            </a:endParaRPr>
          </a:p>
          <a:p>
            <a:pPr marL="455613"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Source of Active Pharmaceutical Ingredient (API) and actual manufacturing site;</a:t>
            </a:r>
            <a:endParaRPr lang="en-US" sz="2000" dirty="0">
              <a:latin typeface="Arial" panose="020B0604020202020204" pitchFamily="34" charset="0"/>
              <a:cs typeface="Arial" panose="020B0604020202020204" pitchFamily="34" charset="0"/>
            </a:endParaRPr>
          </a:p>
          <a:p>
            <a:pPr marL="455613"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Capacity to meet expected demand as per published estimates in the Excel Bid Response Document;</a:t>
            </a:r>
            <a:endParaRPr lang="en-US" sz="2000" dirty="0">
              <a:latin typeface="Arial" panose="020B0604020202020204" pitchFamily="34" charset="0"/>
              <a:cs typeface="Arial" panose="020B0604020202020204" pitchFamily="34" charset="0"/>
            </a:endParaRPr>
          </a:p>
          <a:p>
            <a:pPr marL="455613"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Estimated volume to be supplied;</a:t>
            </a:r>
            <a:endParaRPr lang="en-US" sz="2000" dirty="0">
              <a:latin typeface="Arial" panose="020B0604020202020204" pitchFamily="34" charset="0"/>
              <a:cs typeface="Arial" panose="020B0604020202020204" pitchFamily="34" charset="0"/>
            </a:endParaRPr>
          </a:p>
          <a:p>
            <a:pPr marL="455613"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Risk to public health if the item is not available;</a:t>
            </a:r>
            <a:endParaRPr lang="en-US" sz="2000" dirty="0">
              <a:latin typeface="Arial" panose="020B0604020202020204" pitchFamily="34" charset="0"/>
              <a:cs typeface="Arial" panose="020B0604020202020204" pitchFamily="34" charset="0"/>
            </a:endParaRPr>
          </a:p>
          <a:p>
            <a:pPr marL="455613"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Past compliance of the bidder with contractual obligations.</a:t>
            </a:r>
            <a:endParaRPr lang="en-US" sz="2000" dirty="0">
              <a:latin typeface="Arial" panose="020B0604020202020204" pitchFamily="34" charset="0"/>
              <a:cs typeface="Arial" panose="020B0604020202020204" pitchFamily="34" charset="0"/>
            </a:endParaRPr>
          </a:p>
          <a:p>
            <a:pPr marL="112713" lvl="1"/>
            <a:endParaRPr lang="en-GB" sz="2000" dirty="0">
              <a:latin typeface="Arial" panose="020B0604020202020204" pitchFamily="34" charset="0"/>
              <a:cs typeface="Arial" panose="020B0604020202020204" pitchFamily="34" charset="0"/>
            </a:endParaRPr>
          </a:p>
          <a:p>
            <a:pPr algn="just"/>
            <a:endParaRPr lang="en-US"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202071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29246" y="6061643"/>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17</a:t>
            </a:fld>
            <a:r>
              <a:rPr lang="en-ZA" sz="1200" dirty="0">
                <a:latin typeface="Arial" pitchFamily="34" charset="0"/>
                <a:cs typeface="Arial" pitchFamily="34" charset="0"/>
              </a:rPr>
              <a:t> </a:t>
            </a:r>
          </a:p>
        </p:txBody>
      </p:sp>
      <p:sp>
        <p:nvSpPr>
          <p:cNvPr id="3" name="TextBox 2"/>
          <p:cNvSpPr txBox="1"/>
          <p:nvPr/>
        </p:nvSpPr>
        <p:spPr>
          <a:xfrm>
            <a:off x="395536" y="1412776"/>
            <a:ext cx="7924800" cy="3939540"/>
          </a:xfrm>
          <a:prstGeom prst="rect">
            <a:avLst/>
          </a:prstGeom>
          <a:noFill/>
        </p:spPr>
        <p:txBody>
          <a:bodyPr wrap="square" rtlCol="0">
            <a:spAutoFit/>
          </a:bodyPr>
          <a:lstStyle/>
          <a:p>
            <a:pPr marL="112713" lvl="1"/>
            <a:r>
              <a:rPr lang="en-GB" sz="2400" b="1" dirty="0">
                <a:latin typeface="Arial" panose="020B0604020202020204" pitchFamily="34" charset="0"/>
                <a:cs typeface="Arial" panose="020B0604020202020204" pitchFamily="34" charset="0"/>
              </a:rPr>
              <a:t>Therapeutic classes:</a:t>
            </a:r>
            <a:endParaRPr lang="en-US" sz="2400" b="1" dirty="0">
              <a:latin typeface="Arial" panose="020B0604020202020204" pitchFamily="34" charset="0"/>
              <a:cs typeface="Arial" panose="020B0604020202020204" pitchFamily="34" charset="0"/>
            </a:endParaRPr>
          </a:p>
          <a:p>
            <a:pPr marL="112713" lvl="1"/>
            <a:endParaRPr lang="en-GB" sz="2000" dirty="0">
              <a:latin typeface="Arial" panose="020B0604020202020204" pitchFamily="34" charset="0"/>
              <a:cs typeface="Arial" panose="020B0604020202020204" pitchFamily="34" charset="0"/>
            </a:endParaRPr>
          </a:p>
          <a:p>
            <a:pPr marL="398463" lvl="1" indent="-285750">
              <a:buFont typeface="Wingdings" panose="05000000000000000000" pitchFamily="2" charset="2"/>
              <a:buChar char="ü"/>
            </a:pPr>
            <a:r>
              <a:rPr lang="en-GB" dirty="0"/>
              <a:t>The Policy for Classifying Medicines into Therapeutic Classes for Purposes of Therapeutic Interchange defines a therapeutic class as a group of medicines which have active ingredients with comparable therapeutic effects. </a:t>
            </a:r>
          </a:p>
          <a:p>
            <a:pPr marL="398463" lvl="1" indent="-285750">
              <a:buFont typeface="Wingdings" panose="05000000000000000000" pitchFamily="2" charset="2"/>
              <a:buChar char="ü"/>
            </a:pPr>
            <a:r>
              <a:rPr lang="en-GB" dirty="0"/>
              <a:t>Medicines in a therapeutic class may or may not belong to the same pharmacological class, may differ in chemistry or pharmacokinetic properties, and may possess different mechanisms of action, result in different adverse reactions, have different toxicity and drug interaction profiles. </a:t>
            </a:r>
          </a:p>
          <a:p>
            <a:pPr marL="398463" lvl="1" indent="-285750">
              <a:buFont typeface="Wingdings" panose="05000000000000000000" pitchFamily="2" charset="2"/>
              <a:buChar char="ü"/>
            </a:pPr>
            <a:r>
              <a:rPr lang="en-GB" dirty="0"/>
              <a:t>In most cases, these medicines have close similarity in efficacy and safety profiles, when administered in equipotent doses for a specific indication.</a:t>
            </a:r>
            <a:endParaRPr lang="en-ZA" dirty="0"/>
          </a:p>
          <a:p>
            <a:pPr marL="112713" lvl="1"/>
            <a:endParaRPr lang="en-GB" sz="2000" dirty="0">
              <a:latin typeface="Arial" panose="020B0604020202020204" pitchFamily="34" charset="0"/>
              <a:cs typeface="Arial" panose="020B0604020202020204" pitchFamily="34" charset="0"/>
            </a:endParaRPr>
          </a:p>
          <a:p>
            <a:pPr algn="just"/>
            <a:endParaRPr lang="en-US"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6525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18</a:t>
            </a:fld>
            <a:r>
              <a:rPr lang="en-ZA" sz="1200" dirty="0">
                <a:latin typeface="Arial" pitchFamily="34" charset="0"/>
                <a:cs typeface="Arial" pitchFamily="34" charset="0"/>
              </a:rPr>
              <a:t> </a:t>
            </a:r>
          </a:p>
        </p:txBody>
      </p:sp>
      <p:sp>
        <p:nvSpPr>
          <p:cNvPr id="3" name="TextBox 2"/>
          <p:cNvSpPr txBox="1"/>
          <p:nvPr/>
        </p:nvSpPr>
        <p:spPr>
          <a:xfrm>
            <a:off x="251520" y="1357298"/>
            <a:ext cx="8435280" cy="4616648"/>
          </a:xfrm>
          <a:prstGeom prst="rect">
            <a:avLst/>
          </a:prstGeom>
          <a:noFill/>
        </p:spPr>
        <p:txBody>
          <a:bodyPr wrap="square" rtlCol="0">
            <a:spAutoFit/>
          </a:bodyPr>
          <a:lstStyle/>
          <a:p>
            <a:pPr marL="355600" lvl="2" indent="-355600">
              <a:lnSpc>
                <a:spcPct val="150000"/>
              </a:lnSpc>
              <a:buFont typeface="Arial" pitchFamily="34" charset="0"/>
              <a:buChar char="•"/>
            </a:pPr>
            <a:endParaRPr lang="en-ZA" sz="2000" dirty="0">
              <a:latin typeface="Arial" pitchFamily="34" charset="0"/>
              <a:cs typeface="Arial" pitchFamily="34" charset="0"/>
            </a:endParaRPr>
          </a:p>
          <a:p>
            <a:pPr marL="355600" lvl="2" indent="-355600">
              <a:lnSpc>
                <a:spcPct val="150000"/>
              </a:lnSpc>
              <a:buFont typeface="Arial" pitchFamily="34" charset="0"/>
              <a:buChar char="•"/>
            </a:pPr>
            <a:endParaRPr lang="en-ZA" sz="2000" dirty="0">
              <a:latin typeface="Arial" pitchFamily="34" charset="0"/>
              <a:cs typeface="Arial" pitchFamily="34" charset="0"/>
            </a:endParaRPr>
          </a:p>
          <a:p>
            <a:pPr marL="355600" lvl="2" indent="-355600">
              <a:lnSpc>
                <a:spcPct val="150000"/>
              </a:lnSpc>
              <a:buFont typeface="Arial" pitchFamily="34" charset="0"/>
              <a:buChar char="•"/>
            </a:pPr>
            <a:endParaRPr lang="en-ZA" sz="2000" dirty="0">
              <a:latin typeface="Arial" pitchFamily="34" charset="0"/>
              <a:cs typeface="Arial" pitchFamily="34" charset="0"/>
            </a:endParaRPr>
          </a:p>
          <a:p>
            <a:pPr marL="355600" lvl="2" indent="-355600">
              <a:lnSpc>
                <a:spcPct val="150000"/>
              </a:lnSpc>
              <a:buFont typeface="Arial" pitchFamily="34" charset="0"/>
              <a:buChar char="•"/>
            </a:pPr>
            <a:endParaRPr lang="en-ZA" sz="2000" dirty="0">
              <a:latin typeface="Arial" pitchFamily="34" charset="0"/>
              <a:cs typeface="Arial" pitchFamily="34" charset="0"/>
            </a:endParaRPr>
          </a:p>
          <a:p>
            <a:pPr marL="0" lvl="2">
              <a:lnSpc>
                <a:spcPct val="150000"/>
              </a:lnSpc>
            </a:pPr>
            <a:endParaRPr lang="en-ZA" sz="2000" dirty="0">
              <a:latin typeface="Arial" pitchFamily="34" charset="0"/>
              <a:cs typeface="Arial" pitchFamily="34" charset="0"/>
            </a:endParaRPr>
          </a:p>
          <a:p>
            <a:pPr marL="355600" lvl="2" indent="-355600">
              <a:lnSpc>
                <a:spcPct val="150000"/>
              </a:lnSpc>
              <a:buFont typeface="Arial" pitchFamily="34" charset="0"/>
              <a:buChar char="•"/>
            </a:pPr>
            <a:r>
              <a:rPr lang="en-ZA" sz="2000" dirty="0">
                <a:latin typeface="Arial" pitchFamily="34" charset="0"/>
                <a:cs typeface="Arial" pitchFamily="34" charset="0"/>
              </a:rPr>
              <a:t>Quantities advertised = estimated volumes, </a:t>
            </a:r>
            <a:r>
              <a:rPr lang="en-ZA" sz="2000" b="1" u="sng" dirty="0">
                <a:latin typeface="Arial" pitchFamily="34" charset="0"/>
                <a:cs typeface="Arial" pitchFamily="34" charset="0"/>
              </a:rPr>
              <a:t>not guaranteed.</a:t>
            </a:r>
            <a:endParaRPr lang="en-ZA" sz="2000" dirty="0">
              <a:latin typeface="Arial" pitchFamily="34" charset="0"/>
              <a:cs typeface="Arial" pitchFamily="34" charset="0"/>
            </a:endParaRPr>
          </a:p>
          <a:p>
            <a:pPr marL="355600" lvl="2" indent="-355600">
              <a:lnSpc>
                <a:spcPct val="150000"/>
              </a:lnSpc>
              <a:buFont typeface="Arial" pitchFamily="34" charset="0"/>
              <a:buChar char="•"/>
            </a:pPr>
            <a:r>
              <a:rPr lang="en-ZA" sz="2000" dirty="0">
                <a:latin typeface="Arial" pitchFamily="34" charset="0"/>
                <a:cs typeface="Arial" pitchFamily="34" charset="0"/>
              </a:rPr>
              <a:t>Fluctuations in monthly demand may occur. </a:t>
            </a:r>
          </a:p>
          <a:p>
            <a:pPr marL="355600" lvl="2" indent="-355600">
              <a:lnSpc>
                <a:spcPct val="150000"/>
              </a:lnSpc>
              <a:buFont typeface="Arial" pitchFamily="34" charset="0"/>
              <a:buChar char="•"/>
            </a:pPr>
            <a:r>
              <a:rPr lang="en-ZA" sz="2000" dirty="0">
                <a:latin typeface="Arial" pitchFamily="34" charset="0"/>
                <a:cs typeface="Arial" pitchFamily="34" charset="0"/>
              </a:rPr>
              <a:t>Proposed minimum order quantities should facilitate delivery directly to facilities. </a:t>
            </a:r>
            <a:endParaRPr lang="en-ZA" sz="2000" b="1" dirty="0">
              <a:latin typeface="Arial" pitchFamily="34" charset="0"/>
              <a:cs typeface="Arial" pitchFamily="34" charset="0"/>
            </a:endParaRPr>
          </a:p>
          <a:p>
            <a:endParaRPr lang="en-US" sz="2400" b="1" dirty="0">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Lead times and Quantities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7" name="Rectangle 6">
            <a:extLst>
              <a:ext uri="{FF2B5EF4-FFF2-40B4-BE49-F238E27FC236}">
                <a16:creationId xmlns:a16="http://schemas.microsoft.com/office/drawing/2014/main" id="{F93E7A3B-12FD-4386-B63E-01126C373F8F}"/>
              </a:ext>
            </a:extLst>
          </p:cNvPr>
          <p:cNvSpPr/>
          <p:nvPr/>
        </p:nvSpPr>
        <p:spPr>
          <a:xfrm>
            <a:off x="457200" y="1357298"/>
            <a:ext cx="3816424" cy="24147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lvl="2" indent="-450850"/>
            <a:r>
              <a:rPr lang="en-ZA" sz="2000" b="1" dirty="0">
                <a:solidFill>
                  <a:schemeClr val="tx1"/>
                </a:solidFill>
                <a:latin typeface="Arial" pitchFamily="34" charset="0"/>
                <a:cs typeface="Arial" pitchFamily="34" charset="0"/>
              </a:rPr>
              <a:t>Initial lead time</a:t>
            </a:r>
          </a:p>
          <a:p>
            <a:pPr marL="450850" lvl="2" indent="-450850"/>
            <a:r>
              <a:rPr lang="en-ZA" sz="2000" dirty="0">
                <a:solidFill>
                  <a:schemeClr val="tx1"/>
                </a:solidFill>
                <a:latin typeface="Arial" pitchFamily="34" charset="0"/>
                <a:cs typeface="Arial" pitchFamily="34" charset="0"/>
              </a:rPr>
              <a:t>This period may not exceed </a:t>
            </a:r>
            <a:r>
              <a:rPr lang="en-ZA" sz="2000" b="1" dirty="0">
                <a:solidFill>
                  <a:schemeClr val="tx1"/>
                </a:solidFill>
                <a:latin typeface="Arial" pitchFamily="34" charset="0"/>
                <a:cs typeface="Arial" pitchFamily="34" charset="0"/>
              </a:rPr>
              <a:t>75 </a:t>
            </a:r>
            <a:r>
              <a:rPr lang="en-ZA" sz="2000" dirty="0">
                <a:solidFill>
                  <a:schemeClr val="tx1"/>
                </a:solidFill>
                <a:latin typeface="Arial" pitchFamily="34" charset="0"/>
                <a:cs typeface="Arial" pitchFamily="34" charset="0"/>
              </a:rPr>
              <a:t>calendar days from the date of award.</a:t>
            </a:r>
          </a:p>
          <a:p>
            <a:pPr marL="450850" lvl="2" indent="-450850">
              <a:buFont typeface="Wingdings" panose="05000000000000000000" pitchFamily="2" charset="2"/>
              <a:buChar char="v"/>
            </a:pPr>
            <a:r>
              <a:rPr lang="en-ZA" sz="2000" dirty="0">
                <a:solidFill>
                  <a:schemeClr val="tx1"/>
                </a:solidFill>
                <a:latin typeface="Arial" pitchFamily="34" charset="0"/>
                <a:cs typeface="Arial" pitchFamily="34" charset="0"/>
              </a:rPr>
              <a:t>NOT from the date of publication of the contract circular. </a:t>
            </a:r>
          </a:p>
        </p:txBody>
      </p:sp>
      <p:sp>
        <p:nvSpPr>
          <p:cNvPr id="8" name="Rectangle 7">
            <a:extLst>
              <a:ext uri="{FF2B5EF4-FFF2-40B4-BE49-F238E27FC236}">
                <a16:creationId xmlns:a16="http://schemas.microsoft.com/office/drawing/2014/main" id="{48C135A4-0772-43A9-AFBA-C531CB05E88D}"/>
              </a:ext>
            </a:extLst>
          </p:cNvPr>
          <p:cNvSpPr/>
          <p:nvPr/>
        </p:nvSpPr>
        <p:spPr>
          <a:xfrm>
            <a:off x="4427984" y="1357298"/>
            <a:ext cx="4104456" cy="19276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lvl="2" indent="-450850"/>
            <a:r>
              <a:rPr lang="en-ZA" sz="2000" b="1" dirty="0">
                <a:solidFill>
                  <a:schemeClr val="tx1"/>
                </a:solidFill>
                <a:latin typeface="Arial" pitchFamily="34" charset="0"/>
                <a:cs typeface="Arial" pitchFamily="34" charset="0"/>
              </a:rPr>
              <a:t>Lead time (</a:t>
            </a:r>
            <a:r>
              <a:rPr lang="en-ZA" sz="2000" dirty="0">
                <a:solidFill>
                  <a:schemeClr val="tx1"/>
                </a:solidFill>
                <a:latin typeface="Arial" pitchFamily="34" charset="0"/>
                <a:cs typeface="Arial" pitchFamily="34" charset="0"/>
              </a:rPr>
              <a:t>within the contract period)</a:t>
            </a:r>
          </a:p>
          <a:p>
            <a:pPr marL="450850" lvl="2" indent="-450850"/>
            <a:r>
              <a:rPr lang="en-ZA" sz="2000" dirty="0">
                <a:solidFill>
                  <a:schemeClr val="tx1"/>
                </a:solidFill>
                <a:latin typeface="Arial" pitchFamily="34" charset="0"/>
                <a:cs typeface="Arial" pitchFamily="34" charset="0"/>
              </a:rPr>
              <a:t>This lead-time </a:t>
            </a:r>
            <a:r>
              <a:rPr lang="en-ZA" sz="2000" u="sng" dirty="0">
                <a:solidFill>
                  <a:schemeClr val="tx1"/>
                </a:solidFill>
                <a:latin typeface="Arial" pitchFamily="34" charset="0"/>
                <a:cs typeface="Arial" pitchFamily="34" charset="0"/>
              </a:rPr>
              <a:t>may not </a:t>
            </a:r>
            <a:r>
              <a:rPr lang="en-ZA" sz="2000" dirty="0">
                <a:solidFill>
                  <a:schemeClr val="tx1"/>
                </a:solidFill>
                <a:latin typeface="Arial" pitchFamily="34" charset="0"/>
                <a:cs typeface="Arial" pitchFamily="34" charset="0"/>
              </a:rPr>
              <a:t>exceed </a:t>
            </a:r>
            <a:r>
              <a:rPr lang="en-ZA" sz="2000" b="1" dirty="0">
                <a:solidFill>
                  <a:schemeClr val="tx1"/>
                </a:solidFill>
                <a:latin typeface="Arial" pitchFamily="34" charset="0"/>
                <a:cs typeface="Arial" pitchFamily="34" charset="0"/>
              </a:rPr>
              <a:t>14</a:t>
            </a:r>
            <a:r>
              <a:rPr lang="en-ZA" sz="2000" dirty="0">
                <a:solidFill>
                  <a:schemeClr val="tx1"/>
                </a:solidFill>
                <a:latin typeface="Arial" pitchFamily="34" charset="0"/>
                <a:cs typeface="Arial" pitchFamily="34" charset="0"/>
              </a:rPr>
              <a:t> calendar days</a:t>
            </a:r>
            <a:endParaRPr lang="en-US" sz="2000" b="1" dirty="0">
              <a:solidFill>
                <a:schemeClr val="tx1"/>
              </a:solidFill>
              <a:latin typeface="Arial" pitchFamily="34" charset="0"/>
              <a:cs typeface="Arial" pitchFamily="34" charset="0"/>
            </a:endParaRPr>
          </a:p>
          <a:p>
            <a:pPr algn="ctr"/>
            <a:endParaRPr lang="en-ZA" dirty="0"/>
          </a:p>
        </p:txBody>
      </p:sp>
    </p:spTree>
    <p:extLst>
      <p:ext uri="{BB962C8B-B14F-4D97-AF65-F5344CB8AC3E}">
        <p14:creationId xmlns:p14="http://schemas.microsoft.com/office/powerpoint/2010/main" val="1468572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19</a:t>
            </a:fld>
            <a:r>
              <a:rPr lang="en-ZA" sz="1200" dirty="0">
                <a:latin typeface="Arial" pitchFamily="34" charset="0"/>
                <a:cs typeface="Arial" pitchFamily="34" charset="0"/>
              </a:rPr>
              <a:t> </a:t>
            </a:r>
          </a:p>
        </p:txBody>
      </p:sp>
      <p:sp>
        <p:nvSpPr>
          <p:cNvPr id="3" name="TextBox 2"/>
          <p:cNvSpPr txBox="1"/>
          <p:nvPr/>
        </p:nvSpPr>
        <p:spPr>
          <a:xfrm>
            <a:off x="762000" y="1357298"/>
            <a:ext cx="7924800" cy="5355312"/>
          </a:xfrm>
          <a:prstGeom prst="rect">
            <a:avLst/>
          </a:prstGeom>
          <a:noFill/>
        </p:spPr>
        <p:txBody>
          <a:bodyPr wrap="square" rtlCol="0">
            <a:spAutoFit/>
          </a:bodyPr>
          <a:lstStyle/>
          <a:p>
            <a:pPr marL="360363" lvl="2" indent="-360363">
              <a:buFont typeface="Arial" pitchFamily="34" charset="0"/>
              <a:buChar char="•"/>
            </a:pPr>
            <a:r>
              <a:rPr lang="en-ZA" b="1" dirty="0">
                <a:latin typeface="Arial" pitchFamily="34" charset="0"/>
                <a:cs typeface="Arial" pitchFamily="34" charset="0"/>
              </a:rPr>
              <a:t>Only </a:t>
            </a:r>
            <a:r>
              <a:rPr lang="en-ZA" dirty="0">
                <a:latin typeface="Arial" pitchFamily="34" charset="0"/>
                <a:cs typeface="Arial" pitchFamily="34" charset="0"/>
              </a:rPr>
              <a:t>the portion of the bid price facing foreign exchange risk will be adjusted. </a:t>
            </a:r>
          </a:p>
          <a:p>
            <a:pPr marL="360363" lvl="2" indent="-360363">
              <a:buFont typeface="Arial" pitchFamily="34" charset="0"/>
              <a:buChar char="•"/>
            </a:pPr>
            <a:r>
              <a:rPr lang="en-ZA" dirty="0">
                <a:latin typeface="Arial" pitchFamily="34" charset="0"/>
                <a:cs typeface="Arial" pitchFamily="34" charset="0"/>
              </a:rPr>
              <a:t>Adjustments are always calculated using the original awarded contracted price as the base. </a:t>
            </a:r>
          </a:p>
          <a:p>
            <a:pPr marL="817563" lvl="3" indent="-360363">
              <a:buFont typeface="Arial" pitchFamily="34" charset="0"/>
              <a:buChar char="•"/>
            </a:pPr>
            <a:r>
              <a:rPr lang="en-ZA" dirty="0">
                <a:latin typeface="Arial" pitchFamily="34" charset="0"/>
                <a:cs typeface="Arial" pitchFamily="34" charset="0"/>
              </a:rPr>
              <a:t>the percentage change between a base average rate of exchange (</a:t>
            </a:r>
            <a:r>
              <a:rPr lang="en-ZA" dirty="0" err="1">
                <a:latin typeface="Arial" pitchFamily="34" charset="0"/>
                <a:cs typeface="Arial" pitchFamily="34" charset="0"/>
              </a:rPr>
              <a:t>RoE</a:t>
            </a:r>
            <a:r>
              <a:rPr lang="en-ZA" dirty="0">
                <a:latin typeface="Arial" pitchFamily="34" charset="0"/>
                <a:cs typeface="Arial" pitchFamily="34" charset="0"/>
              </a:rPr>
              <a:t>) and an adjustment average </a:t>
            </a:r>
            <a:r>
              <a:rPr lang="en-ZA" dirty="0" err="1">
                <a:latin typeface="Arial" pitchFamily="34" charset="0"/>
                <a:cs typeface="Arial" pitchFamily="34" charset="0"/>
              </a:rPr>
              <a:t>RoE</a:t>
            </a:r>
            <a:r>
              <a:rPr lang="en-ZA" dirty="0">
                <a:latin typeface="Arial" pitchFamily="34" charset="0"/>
                <a:cs typeface="Arial" pitchFamily="34" charset="0"/>
              </a:rPr>
              <a:t>. </a:t>
            </a:r>
          </a:p>
          <a:p>
            <a:pPr marL="360363" lvl="2" indent="-360363">
              <a:buFont typeface="Arial" pitchFamily="34" charset="0"/>
              <a:buChar char="•"/>
            </a:pPr>
            <a:r>
              <a:rPr lang="en-ZA" dirty="0">
                <a:latin typeface="Arial" pitchFamily="34" charset="0"/>
                <a:cs typeface="Arial" pitchFamily="34" charset="0"/>
              </a:rPr>
              <a:t>Rates are sourced from the Reserve Bank (</a:t>
            </a:r>
            <a:r>
              <a:rPr lang="en-ZA" dirty="0">
                <a:latin typeface="Arial" pitchFamily="34" charset="0"/>
                <a:cs typeface="Arial" pitchFamily="34" charset="0"/>
                <a:hlinkClick r:id="rId2"/>
              </a:rPr>
              <a:t>www.resbank.co.za</a:t>
            </a:r>
            <a:r>
              <a:rPr lang="en-ZA" dirty="0">
                <a:latin typeface="Arial" pitchFamily="34" charset="0"/>
                <a:cs typeface="Arial" pitchFamily="34" charset="0"/>
              </a:rPr>
              <a:t>).</a:t>
            </a:r>
          </a:p>
          <a:p>
            <a:pPr marL="360363" lvl="2" indent="-360363">
              <a:buFont typeface="Arial" pitchFamily="34" charset="0"/>
              <a:buChar char="•"/>
            </a:pPr>
            <a:r>
              <a:rPr lang="en-ZA" sz="1800" dirty="0">
                <a:latin typeface="Arial" pitchFamily="34" charset="0"/>
                <a:cs typeface="Arial" pitchFamily="34" charset="0"/>
              </a:rPr>
              <a:t>Where no application for an adjustment relating to foreign exchange has been received and such an adjustment would be favourable to the Department, this will be implemented automatically.</a:t>
            </a:r>
          </a:p>
          <a:p>
            <a:pPr marL="360363" lvl="2" indent="-360363">
              <a:buFont typeface="Arial" pitchFamily="34" charset="0"/>
              <a:buChar char="•"/>
            </a:pPr>
            <a:r>
              <a:rPr lang="en-ZA" sz="1800" dirty="0">
                <a:latin typeface="Arial" pitchFamily="34" charset="0"/>
                <a:cs typeface="Arial" pitchFamily="34" charset="0"/>
              </a:rPr>
              <a:t>Foreign exchange adjustments </a:t>
            </a:r>
            <a:r>
              <a:rPr lang="en-ZA" sz="1800" b="1" dirty="0">
                <a:latin typeface="Arial" pitchFamily="34" charset="0"/>
                <a:cs typeface="Arial" pitchFamily="34" charset="0"/>
              </a:rPr>
              <a:t>may never</a:t>
            </a:r>
            <a:r>
              <a:rPr lang="en-ZA" sz="1800" dirty="0">
                <a:latin typeface="Arial" pitchFamily="34" charset="0"/>
                <a:cs typeface="Arial" pitchFamily="34" charset="0"/>
              </a:rPr>
              <a:t> result in a price exceeding the current Single Exit Price, ex Logistics.</a:t>
            </a:r>
          </a:p>
          <a:p>
            <a:pPr marL="0" lvl="2"/>
            <a:r>
              <a:rPr lang="en-ZA" sz="1800" dirty="0">
                <a:latin typeface="Arial" panose="020B0604020202020204" pitchFamily="34" charset="0"/>
                <a:ea typeface="Times New Roman" panose="02020603050405020304" pitchFamily="18" charset="0"/>
                <a:cs typeface="Arial" panose="020B0604020202020204" pitchFamily="34" charset="0"/>
              </a:rPr>
              <a:t>Further details </a:t>
            </a:r>
            <a:r>
              <a:rPr lang="en-ZA" sz="1800">
                <a:latin typeface="Arial" panose="020B0604020202020204" pitchFamily="34" charset="0"/>
                <a:ea typeface="Times New Roman" panose="02020603050405020304" pitchFamily="18" charset="0"/>
                <a:cs typeface="Arial" panose="020B0604020202020204" pitchFamily="34" charset="0"/>
              </a:rPr>
              <a:t>regarding CPA’s, </a:t>
            </a:r>
            <a:r>
              <a:rPr lang="en-ZA" sz="1800" dirty="0">
                <a:latin typeface="Arial" panose="020B0604020202020204" pitchFamily="34" charset="0"/>
                <a:ea typeface="Times New Roman" panose="02020603050405020304" pitchFamily="18" charset="0"/>
                <a:cs typeface="Arial" panose="020B0604020202020204" pitchFamily="34" charset="0"/>
              </a:rPr>
              <a:t>please refer to paragraph 23.2 to 23.6 of the SRCC.</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p>
            <a:pPr marL="0" lvl="2"/>
            <a:endParaRPr lang="en-ZA" sz="1800" dirty="0">
              <a:latin typeface="Arial" pitchFamily="34" charset="0"/>
              <a:cs typeface="Arial" pitchFamily="34" charset="0"/>
            </a:endParaRPr>
          </a:p>
          <a:p>
            <a:pPr marL="360363" lvl="2" indent="-360363">
              <a:buFont typeface="Arial" pitchFamily="34" charset="0"/>
              <a:buChar char="•"/>
            </a:pPr>
            <a:endParaRPr lang="en-ZA" sz="1800" dirty="0">
              <a:latin typeface="Arial" pitchFamily="34" charset="0"/>
              <a:cs typeface="Arial" pitchFamily="34" charset="0"/>
            </a:endParaRPr>
          </a:p>
          <a:p>
            <a:pPr marL="360363" lvl="2" indent="-360363">
              <a:buFont typeface="Arial" pitchFamily="34" charset="0"/>
              <a:buChar char="•"/>
            </a:pPr>
            <a:endParaRPr lang="en-ZA" sz="1800" dirty="0">
              <a:latin typeface="Arial" pitchFamily="34" charset="0"/>
              <a:cs typeface="Arial" pitchFamily="34" charset="0"/>
            </a:endParaRPr>
          </a:p>
          <a:p>
            <a:pPr marL="360363" lvl="2" indent="-360363">
              <a:buFont typeface="Arial" pitchFamily="34" charset="0"/>
              <a:buChar char="•"/>
            </a:pPr>
            <a:endParaRPr lang="en-ZA" dirty="0">
              <a:latin typeface="Arial" pitchFamily="34" charset="0"/>
              <a:cs typeface="Arial" pitchFamily="34" charset="0"/>
            </a:endParaRPr>
          </a:p>
          <a:p>
            <a:pPr marL="360363" lvl="2" indent="-360363">
              <a:buFont typeface="Arial" pitchFamily="34" charset="0"/>
              <a:buChar char="•"/>
            </a:pPr>
            <a:endParaRPr lang="en-ZA" dirty="0">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Contractual Price Adjustment (CPA)</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4141355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776" y="1247785"/>
            <a:ext cx="9235752" cy="4154984"/>
          </a:xfrm>
          <a:prstGeom prst="rect">
            <a:avLst/>
          </a:prstGeom>
          <a:noFill/>
        </p:spPr>
        <p:txBody>
          <a:bodyPr wrap="square" rtlCol="0">
            <a:spAutoFit/>
          </a:bodyPr>
          <a:lstStyle/>
          <a:p>
            <a:r>
              <a:rPr lang="en-US" sz="2400" b="1" dirty="0">
                <a:latin typeface="Arial" pitchFamily="34" charset="0"/>
                <a:cs typeface="Arial" pitchFamily="34" charset="0"/>
              </a:rPr>
              <a:t>Closing date: 18 October 2021</a:t>
            </a:r>
          </a:p>
          <a:p>
            <a:endParaRPr lang="en-US" sz="2400" i="1" dirty="0">
              <a:latin typeface="Arial" pitchFamily="34" charset="0"/>
              <a:cs typeface="Arial" pitchFamily="34" charset="0"/>
            </a:endParaRPr>
          </a:p>
          <a:p>
            <a:pPr algn="ctr"/>
            <a:r>
              <a:rPr lang="en-US" sz="2400" b="1" u="sng" dirty="0">
                <a:latin typeface="Arial" pitchFamily="34" charset="0"/>
                <a:cs typeface="Arial" pitchFamily="34" charset="0"/>
              </a:rPr>
              <a:t>Contract Period:</a:t>
            </a:r>
          </a:p>
          <a:p>
            <a:r>
              <a:rPr lang="en-US" sz="2400" b="1" dirty="0">
                <a:latin typeface="Arial" pitchFamily="34" charset="0"/>
                <a:cs typeface="Arial" pitchFamily="34" charset="0"/>
              </a:rPr>
              <a:t>HP04-2022ONC Period of award 01 July 2022 to 30 June 2024</a:t>
            </a:r>
          </a:p>
          <a:p>
            <a:r>
              <a:rPr lang="en-US" sz="2400" b="1" dirty="0">
                <a:latin typeface="Arial" pitchFamily="34" charset="0"/>
                <a:cs typeface="Arial" pitchFamily="34" charset="0"/>
              </a:rPr>
              <a:t>HP01-2021TB/01 Period ending 30 September 2023</a:t>
            </a:r>
          </a:p>
          <a:p>
            <a:r>
              <a:rPr lang="en-US" sz="2400" b="1" dirty="0">
                <a:latin typeface="Arial" pitchFamily="34" charset="0"/>
                <a:cs typeface="Arial" pitchFamily="34" charset="0"/>
              </a:rPr>
              <a:t>HP02-2021AI/01 Period ending 30 September 2023</a:t>
            </a:r>
          </a:p>
          <a:p>
            <a:endParaRPr lang="en-US" sz="2400" b="1" dirty="0">
              <a:latin typeface="Arial" pitchFamily="34" charset="0"/>
              <a:cs typeface="Arial" pitchFamily="34" charset="0"/>
            </a:endParaRPr>
          </a:p>
          <a:p>
            <a:r>
              <a:rPr lang="en-US" sz="2400" b="1" dirty="0">
                <a:latin typeface="Arial" pitchFamily="34" charset="0"/>
                <a:cs typeface="Arial" pitchFamily="34" charset="0"/>
              </a:rPr>
              <a:t>Where will you find the advertisement?</a:t>
            </a:r>
          </a:p>
          <a:p>
            <a:endParaRPr lang="en-US" sz="2400" b="1" dirty="0">
              <a:latin typeface="Arial" pitchFamily="34" charset="0"/>
              <a:cs typeface="Arial" pitchFamily="34" charset="0"/>
            </a:endParaRPr>
          </a:p>
          <a:p>
            <a:endParaRPr lang="en-US" sz="2400" b="1" dirty="0">
              <a:latin typeface="Arial" pitchFamily="34" charset="0"/>
              <a:cs typeface="Arial" pitchFamily="34" charset="0"/>
            </a:endParaRPr>
          </a:p>
          <a:p>
            <a:endParaRPr lang="en-US" sz="2400" b="1" dirty="0">
              <a:latin typeface="Arial" pitchFamily="34" charset="0"/>
              <a:cs typeface="Arial" pitchFamily="34" charset="0"/>
            </a:endParaRPr>
          </a:p>
        </p:txBody>
      </p:sp>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2</a:t>
            </a:fld>
            <a:r>
              <a:rPr lang="en-ZA" dirty="0"/>
              <a:t> </a:t>
            </a:r>
          </a:p>
        </p:txBody>
      </p:sp>
      <p:sp>
        <p:nvSpPr>
          <p:cNvPr id="9"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Contract dates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3" name="Rectangle 2">
            <a:extLst>
              <a:ext uri="{FF2B5EF4-FFF2-40B4-BE49-F238E27FC236}">
                <a16:creationId xmlns:a16="http://schemas.microsoft.com/office/drawing/2014/main" id="{EE11D136-351D-4CAC-B651-A3F56C5BA0FB}"/>
              </a:ext>
            </a:extLst>
          </p:cNvPr>
          <p:cNvSpPr/>
          <p:nvPr/>
        </p:nvSpPr>
        <p:spPr>
          <a:xfrm>
            <a:off x="179512" y="4221088"/>
            <a:ext cx="4176464" cy="1493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defRPr/>
            </a:pPr>
            <a:r>
              <a:rPr lang="en-ZA" sz="2400" dirty="0">
                <a:latin typeface="Arial" pitchFamily="34" charset="0"/>
                <a:cs typeface="Arial" pitchFamily="34" charset="0"/>
              </a:rPr>
              <a:t>Available on </a:t>
            </a:r>
            <a:r>
              <a:rPr lang="en-ZA" sz="2400" dirty="0" err="1">
                <a:latin typeface="Arial" pitchFamily="34" charset="0"/>
                <a:cs typeface="Arial" pitchFamily="34" charset="0"/>
              </a:rPr>
              <a:t>NDoH</a:t>
            </a:r>
            <a:r>
              <a:rPr lang="en-ZA" sz="2400" dirty="0">
                <a:latin typeface="Arial" pitchFamily="34" charset="0"/>
                <a:cs typeface="Arial" pitchFamily="34" charset="0"/>
              </a:rPr>
              <a:t> website </a:t>
            </a:r>
          </a:p>
          <a:p>
            <a:pPr marL="0" lvl="1">
              <a:defRPr/>
            </a:pPr>
            <a:r>
              <a:rPr lang="en-ZA" sz="2400" dirty="0">
                <a:latin typeface="Arial" pitchFamily="34" charset="0"/>
                <a:cs typeface="Arial" pitchFamily="34" charset="0"/>
              </a:rPr>
              <a:t>     www.health.gov.za </a:t>
            </a:r>
          </a:p>
          <a:p>
            <a:pPr lvl="1" indent="-457200">
              <a:buFont typeface="Arial" panose="020B0604020202020204" pitchFamily="34" charset="0"/>
              <a:buChar char="•"/>
              <a:defRPr/>
            </a:pPr>
            <a:r>
              <a:rPr lang="en-ZA" sz="2400" dirty="0">
                <a:latin typeface="Arial" pitchFamily="34" charset="0"/>
                <a:cs typeface="Arial" pitchFamily="34" charset="0"/>
              </a:rPr>
              <a:t>|Tenders| </a:t>
            </a:r>
            <a:r>
              <a:rPr lang="en-ZA" sz="2400" i="1" dirty="0">
                <a:latin typeface="Arial" pitchFamily="34" charset="0"/>
                <a:cs typeface="Arial" pitchFamily="34" charset="0"/>
              </a:rPr>
              <a:t>View Pharmaceutical Tenders</a:t>
            </a:r>
          </a:p>
        </p:txBody>
      </p:sp>
      <p:sp>
        <p:nvSpPr>
          <p:cNvPr id="5" name="Rectangle 4">
            <a:extLst>
              <a:ext uri="{FF2B5EF4-FFF2-40B4-BE49-F238E27FC236}">
                <a16:creationId xmlns:a16="http://schemas.microsoft.com/office/drawing/2014/main" id="{448ACA52-C43A-4B2E-881A-ECBD087A168F}"/>
              </a:ext>
            </a:extLst>
          </p:cNvPr>
          <p:cNvSpPr/>
          <p:nvPr/>
        </p:nvSpPr>
        <p:spPr>
          <a:xfrm>
            <a:off x="4788026" y="4221088"/>
            <a:ext cx="3713064" cy="1493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defRPr/>
            </a:pPr>
            <a:r>
              <a:rPr lang="en-ZA" sz="2400" dirty="0">
                <a:latin typeface="Arial" pitchFamily="34" charset="0"/>
                <a:cs typeface="Arial" pitchFamily="34" charset="0"/>
              </a:rPr>
              <a:t>Available on National Treasury Website</a:t>
            </a:r>
          </a:p>
          <a:p>
            <a:pPr marL="0" lvl="1">
              <a:defRPr/>
            </a:pPr>
            <a:r>
              <a:rPr lang="en-ZA" sz="2400" dirty="0">
                <a:latin typeface="Arial" pitchFamily="34" charset="0"/>
                <a:cs typeface="Arial" pitchFamily="34" charset="0"/>
                <a:hlinkClick r:id="rId3"/>
              </a:rPr>
              <a:t>www.treasury.gov.za</a:t>
            </a:r>
            <a:endParaRPr lang="en-ZA" sz="2400" dirty="0">
              <a:latin typeface="Arial" pitchFamily="34" charset="0"/>
              <a:cs typeface="Arial" pitchFamily="34" charset="0"/>
            </a:endParaRPr>
          </a:p>
          <a:p>
            <a:pPr marL="342900" lvl="1" indent="-342900">
              <a:buFont typeface="Arial" panose="020B0604020202020204" pitchFamily="34" charset="0"/>
              <a:buChar char="•"/>
              <a:defRPr/>
            </a:pPr>
            <a:r>
              <a:rPr lang="en-ZA" sz="2400" dirty="0">
                <a:latin typeface="Arial" pitchFamily="34" charset="0"/>
                <a:cs typeface="Arial" pitchFamily="34" charset="0"/>
              </a:rPr>
              <a:t>e-tender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20</a:t>
            </a:fld>
            <a:r>
              <a:rPr lang="en-ZA" sz="1200" dirty="0">
                <a:latin typeface="Arial" pitchFamily="34" charset="0"/>
                <a:cs typeface="Arial" pitchFamily="34" charset="0"/>
              </a:rPr>
              <a:t> </a:t>
            </a:r>
          </a:p>
        </p:txBody>
      </p:sp>
      <p:sp>
        <p:nvSpPr>
          <p:cNvPr id="3" name="TextBox 2"/>
          <p:cNvSpPr txBox="1"/>
          <p:nvPr/>
        </p:nvSpPr>
        <p:spPr>
          <a:xfrm>
            <a:off x="323528" y="1145638"/>
            <a:ext cx="8496944" cy="4708981"/>
          </a:xfrm>
          <a:prstGeom prst="rect">
            <a:avLst/>
          </a:prstGeom>
          <a:noFill/>
        </p:spPr>
        <p:txBody>
          <a:bodyPr wrap="square" rtlCol="0">
            <a:spAutoFit/>
          </a:bodyPr>
          <a:lstStyle/>
          <a:p>
            <a:pPr marL="450850" lvl="2" indent="-450850">
              <a:buFont typeface="Arial" pitchFamily="34" charset="0"/>
              <a:buChar char="•"/>
            </a:pPr>
            <a:r>
              <a:rPr lang="en-ZA" sz="2000" dirty="0">
                <a:latin typeface="Arial" pitchFamily="34" charset="0"/>
                <a:cs typeface="Arial" pitchFamily="34" charset="0"/>
              </a:rPr>
              <a:t>Only orders made on an official, authorised purchase order are valid.</a:t>
            </a:r>
          </a:p>
          <a:p>
            <a:pPr marL="450850" lvl="2" indent="-450850">
              <a:buFont typeface="Arial" pitchFamily="34" charset="0"/>
              <a:buChar char="•"/>
            </a:pPr>
            <a:endParaRPr lang="en-ZA" sz="2000" dirty="0">
              <a:latin typeface="Arial" pitchFamily="34" charset="0"/>
              <a:cs typeface="Arial" pitchFamily="34" charset="0"/>
            </a:endParaRPr>
          </a:p>
          <a:p>
            <a:pPr marL="450850" lvl="2" indent="-450850">
              <a:buFont typeface="Arial" pitchFamily="34" charset="0"/>
              <a:buChar char="•"/>
            </a:pPr>
            <a:r>
              <a:rPr lang="en-ZA" sz="2000" dirty="0">
                <a:latin typeface="Arial" pitchFamily="34" charset="0"/>
                <a:cs typeface="Arial" pitchFamily="34" charset="0"/>
              </a:rPr>
              <a:t>Suppliers are required to acknowledge receipt of all purchase orders received from participating authorities, in a manner stipulated by the relevant participating authority.</a:t>
            </a:r>
          </a:p>
          <a:p>
            <a:pPr marL="450850" lvl="2" indent="-450850">
              <a:buFont typeface="Arial" pitchFamily="34" charset="0"/>
              <a:buChar char="•"/>
            </a:pPr>
            <a:endParaRPr lang="en-ZA" sz="2000" dirty="0">
              <a:latin typeface="Arial" pitchFamily="34" charset="0"/>
              <a:cs typeface="Arial" pitchFamily="34" charset="0"/>
            </a:endParaRPr>
          </a:p>
          <a:p>
            <a:pPr marL="450850" lvl="2" indent="-450850">
              <a:buFont typeface="Arial" pitchFamily="34" charset="0"/>
              <a:buChar char="•"/>
            </a:pPr>
            <a:r>
              <a:rPr lang="en-ZA" sz="2000" dirty="0">
                <a:latin typeface="Arial" pitchFamily="34" charset="0"/>
                <a:cs typeface="Arial" pitchFamily="34" charset="0"/>
              </a:rPr>
              <a:t>Changes to any quantities ordered may only be made upon receipt of an amended purchase order.</a:t>
            </a:r>
          </a:p>
          <a:p>
            <a:pPr marL="450850" lvl="2" indent="-450850">
              <a:buFont typeface="Arial" pitchFamily="34" charset="0"/>
              <a:buChar char="•"/>
            </a:pPr>
            <a:endParaRPr lang="en-ZA" sz="2000" dirty="0">
              <a:latin typeface="Arial" pitchFamily="34" charset="0"/>
              <a:cs typeface="Arial" pitchFamily="34" charset="0"/>
            </a:endParaRPr>
          </a:p>
          <a:p>
            <a:pPr marL="450850" lvl="2" indent="-450850">
              <a:buFont typeface="Arial" pitchFamily="34" charset="0"/>
              <a:buChar char="•"/>
            </a:pPr>
            <a:r>
              <a:rPr lang="en-ZA" sz="2000" dirty="0">
                <a:latin typeface="Arial" pitchFamily="34" charset="0"/>
                <a:cs typeface="Arial" pitchFamily="34" charset="0"/>
              </a:rPr>
              <a:t>The Participating Authorities reserve the right to cancel orders where the lead time exceeds the delivery lead time specified in the contract.</a:t>
            </a:r>
          </a:p>
          <a:p>
            <a:pPr marL="450850" lvl="2" indent="-450850">
              <a:buFont typeface="Arial" pitchFamily="34" charset="0"/>
              <a:buChar char="•"/>
            </a:pPr>
            <a:endParaRPr lang="en-ZA" sz="2000" dirty="0">
              <a:latin typeface="Arial" pitchFamily="34" charset="0"/>
              <a:cs typeface="Arial" pitchFamily="34" charset="0"/>
            </a:endParaRPr>
          </a:p>
          <a:p>
            <a:pPr marL="450850" lvl="2" indent="-450850">
              <a:buFont typeface="Arial" pitchFamily="34" charset="0"/>
              <a:buChar char="•"/>
            </a:pPr>
            <a:r>
              <a:rPr lang="en-ZA" sz="2000" dirty="0">
                <a:latin typeface="Arial" pitchFamily="34" charset="0"/>
                <a:cs typeface="Arial" pitchFamily="34" charset="0"/>
              </a:rPr>
              <a:t>In cases where an order is received which appears to be irrational or misaligned with estimates, the contracted supplier must liaise with the relevant Participating Authority prior to processing the order.</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Orders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338371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21</a:t>
            </a:fld>
            <a:r>
              <a:rPr lang="en-ZA" sz="1200" dirty="0">
                <a:latin typeface="Arial" pitchFamily="34" charset="0"/>
                <a:cs typeface="Arial" pitchFamily="34" charset="0"/>
              </a:rPr>
              <a:t> </a:t>
            </a:r>
          </a:p>
        </p:txBody>
      </p:sp>
      <p:sp>
        <p:nvSpPr>
          <p:cNvPr id="3" name="TextBox 2"/>
          <p:cNvSpPr txBox="1"/>
          <p:nvPr/>
        </p:nvSpPr>
        <p:spPr>
          <a:xfrm>
            <a:off x="755576" y="1268760"/>
            <a:ext cx="8064896" cy="4708981"/>
          </a:xfrm>
          <a:prstGeom prst="rect">
            <a:avLst/>
          </a:prstGeom>
          <a:noFill/>
        </p:spPr>
        <p:txBody>
          <a:bodyPr wrap="square" rtlCol="0">
            <a:spAutoFit/>
          </a:bodyPr>
          <a:lstStyle/>
          <a:p>
            <a:pPr marL="0" lvl="2" algn="just"/>
            <a:r>
              <a:rPr lang="en-GB" sz="2000" dirty="0">
                <a:latin typeface="Arial" panose="020B0604020202020204" pitchFamily="34" charset="0"/>
                <a:cs typeface="Arial" panose="020B0604020202020204" pitchFamily="34" charset="0"/>
              </a:rPr>
              <a:t>The National Department of Health, in collaboration with the Participating Authorities, will monitor the performance of contracted suppliers in terms of this contract, including but not limited to the following:</a:t>
            </a:r>
          </a:p>
          <a:p>
            <a:pPr marL="0" lvl="2" algn="just"/>
            <a:endParaRPr lang="en-US" sz="2000" b="1" u="sng"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Compliance with delivery lead times;</a:t>
            </a:r>
            <a:endParaRPr lang="en-US" sz="2000" b="1" u="sng"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Compliance with delivery in full as per the purchase order;</a:t>
            </a:r>
            <a:endParaRPr lang="en-US" sz="2000" b="1" u="sng"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Percentage of orders delivered on time and in full;</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Compliance with reporting requirements according to reporting schedule and reporting mechanism; and</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Attendance of compulsory quarterly meetings</a:t>
            </a:r>
          </a:p>
          <a:p>
            <a:pPr marL="0" lvl="2" algn="just"/>
            <a:endParaRPr lang="en-US" sz="1600" dirty="0">
              <a:solidFill>
                <a:srgbClr val="FF0000"/>
              </a:solidFill>
              <a:latin typeface="Arial" panose="020B0604020202020204" pitchFamily="34" charset="0"/>
              <a:cs typeface="Arial" panose="020B0604020202020204" pitchFamily="34" charset="0"/>
            </a:endParaRPr>
          </a:p>
          <a:p>
            <a:pPr marL="0" lvl="2" algn="just"/>
            <a:r>
              <a:rPr lang="en-US" sz="2000" dirty="0">
                <a:latin typeface="Arial" panose="020B0604020202020204" pitchFamily="34" charset="0"/>
                <a:cs typeface="Arial" panose="020B0604020202020204" pitchFamily="34" charset="0"/>
              </a:rPr>
              <a:t>Contracted Suppliers may be required to present continuous improvement initiatives aimed at improving efficiencies in the supply chain to benefit both suppliers and the Department</a:t>
            </a:r>
          </a:p>
        </p:txBody>
      </p:sp>
      <p:sp>
        <p:nvSpPr>
          <p:cNvPr id="4" name="Rectangle 2"/>
          <p:cNvSpPr txBox="1">
            <a:spLocks noChangeArrowheads="1"/>
          </p:cNvSpPr>
          <p:nvPr/>
        </p:nvSpPr>
        <p:spPr>
          <a:xfrm>
            <a:off x="179512" y="48126"/>
            <a:ext cx="6665394"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Supplier Performance Management</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344334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22</a:t>
            </a:fld>
            <a:r>
              <a:rPr lang="en-ZA" sz="1200" dirty="0">
                <a:latin typeface="Arial" pitchFamily="34" charset="0"/>
                <a:cs typeface="Arial" pitchFamily="34" charset="0"/>
              </a:rPr>
              <a:t> </a:t>
            </a:r>
          </a:p>
        </p:txBody>
      </p:sp>
      <p:sp>
        <p:nvSpPr>
          <p:cNvPr id="3" name="TextBox 2"/>
          <p:cNvSpPr txBox="1"/>
          <p:nvPr/>
        </p:nvSpPr>
        <p:spPr>
          <a:xfrm>
            <a:off x="755576" y="1412776"/>
            <a:ext cx="7924800" cy="4093428"/>
          </a:xfrm>
          <a:prstGeom prst="rect">
            <a:avLst/>
          </a:prstGeom>
          <a:noFill/>
        </p:spPr>
        <p:txBody>
          <a:bodyPr wrap="square" rtlCol="0">
            <a:spAutoFit/>
          </a:bodyPr>
          <a:lstStyle/>
          <a:p>
            <a:pPr marL="0" lvl="2" algn="just"/>
            <a:r>
              <a:rPr lang="en-GB" sz="2000" b="1" dirty="0">
                <a:latin typeface="Arial" panose="020B0604020202020204" pitchFamily="34" charset="0"/>
                <a:cs typeface="Arial" panose="020B0604020202020204" pitchFamily="34" charset="0"/>
              </a:rPr>
              <a:t>Reporting requirements</a:t>
            </a:r>
          </a:p>
          <a:p>
            <a:pPr marL="0" lvl="2" algn="just"/>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As a minimum, suppliers will be required to submit the following:</a:t>
            </a:r>
          </a:p>
          <a:p>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All transactional data relating to orders;</a:t>
            </a:r>
            <a:endParaRPr lang="en-US" sz="20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A monthly age analysis;</a:t>
            </a:r>
            <a:endParaRPr lang="en-US" sz="20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Production pipeline data and forecast including:</a:t>
            </a:r>
            <a:endParaRPr lang="en-US"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Number of units of the item available (stock on hand);</a:t>
            </a:r>
            <a:endParaRPr lang="en-US"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Number of units of the item in Quality Assurance, awaiting release;</a:t>
            </a:r>
            <a:endParaRPr lang="en-US"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Number of units of the item in the current month’s production plan.</a:t>
            </a:r>
            <a:endParaRPr lang="en-US" sz="20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Status of outstanding orders.</a:t>
            </a:r>
            <a:endParaRPr lang="en-US" sz="20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179512" y="48126"/>
            <a:ext cx="6665394"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Supplier Performance Management</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4215488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29246"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23</a:t>
            </a:fld>
            <a:r>
              <a:rPr lang="en-ZA" sz="1200" dirty="0">
                <a:latin typeface="Arial" pitchFamily="34" charset="0"/>
                <a:cs typeface="Arial" pitchFamily="34" charset="0"/>
              </a:rPr>
              <a:t> </a:t>
            </a:r>
          </a:p>
        </p:txBody>
      </p:sp>
      <p:sp>
        <p:nvSpPr>
          <p:cNvPr id="3" name="TextBox 2"/>
          <p:cNvSpPr txBox="1"/>
          <p:nvPr/>
        </p:nvSpPr>
        <p:spPr>
          <a:xfrm>
            <a:off x="177552" y="973983"/>
            <a:ext cx="8291264" cy="5062924"/>
          </a:xfrm>
          <a:prstGeom prst="rect">
            <a:avLst/>
          </a:prstGeom>
          <a:noFill/>
        </p:spPr>
        <p:txBody>
          <a:bodyPr wrap="square" rtlCol="0">
            <a:spAutoFit/>
          </a:bodyPr>
          <a:lstStyle/>
          <a:p>
            <a:r>
              <a:rPr lang="en-US" sz="1850" dirty="0">
                <a:latin typeface="Arial" panose="020B0604020202020204" pitchFamily="34" charset="0"/>
                <a:cs typeface="Arial" panose="020B0604020202020204" pitchFamily="34" charset="0"/>
              </a:rPr>
              <a:t>Suppliers are required to maintain sufficient buffer stock to meet at </a:t>
            </a:r>
            <a:r>
              <a:rPr lang="en-US" sz="1850">
                <a:latin typeface="Arial" panose="020B0604020202020204" pitchFamily="34" charset="0"/>
                <a:cs typeface="Arial" panose="020B0604020202020204" pitchFamily="34" charset="0"/>
              </a:rPr>
              <a:t>least two months </a:t>
            </a:r>
            <a:r>
              <a:rPr lang="en-US" sz="1850" dirty="0">
                <a:latin typeface="Arial" panose="020B0604020202020204" pitchFamily="34" charset="0"/>
                <a:cs typeface="Arial" panose="020B0604020202020204" pitchFamily="34" charset="0"/>
              </a:rPr>
              <a:t>demand for all items, aligned with the needs of participating Authorities.</a:t>
            </a:r>
          </a:p>
          <a:p>
            <a:r>
              <a:rPr lang="en-US" sz="1850" dirty="0">
                <a:latin typeface="Arial" panose="020B0604020202020204" pitchFamily="34" charset="0"/>
                <a:cs typeface="Arial" panose="020B0604020202020204" pitchFamily="34" charset="0"/>
              </a:rPr>
              <a:t>Allowances for a reduced yet appropriate buffer stock will be made for the last two (2) months of the contract as agreed upon between </a:t>
            </a:r>
            <a:r>
              <a:rPr lang="en-US" sz="1850" dirty="0" err="1">
                <a:latin typeface="Arial" panose="020B0604020202020204" pitchFamily="34" charset="0"/>
                <a:cs typeface="Arial" panose="020B0604020202020204" pitchFamily="34" charset="0"/>
              </a:rPr>
              <a:t>NDoH</a:t>
            </a:r>
            <a:r>
              <a:rPr lang="en-US" sz="1850" dirty="0">
                <a:latin typeface="Arial" panose="020B0604020202020204" pitchFamily="34" charset="0"/>
                <a:cs typeface="Arial" panose="020B0604020202020204" pitchFamily="34" charset="0"/>
              </a:rPr>
              <a:t> and  the contracted supplier.</a:t>
            </a:r>
            <a:endParaRPr lang="en-GB" sz="1850" dirty="0">
              <a:latin typeface="Arial" panose="020B0604020202020204" pitchFamily="34" charset="0"/>
              <a:cs typeface="Arial" panose="020B0604020202020204" pitchFamily="34" charset="0"/>
            </a:endParaRPr>
          </a:p>
          <a:p>
            <a:endParaRPr lang="en-US" sz="1850" b="1" u="sng" dirty="0">
              <a:latin typeface="Arial" panose="020B0604020202020204" pitchFamily="34" charset="0"/>
              <a:cs typeface="Arial" panose="020B0604020202020204" pitchFamily="34" charset="0"/>
            </a:endParaRPr>
          </a:p>
          <a:p>
            <a:r>
              <a:rPr lang="en-GB" sz="1850" dirty="0">
                <a:latin typeface="Arial" panose="020B0604020202020204" pitchFamily="34" charset="0"/>
                <a:cs typeface="Arial" panose="020B0604020202020204" pitchFamily="34" charset="0"/>
              </a:rPr>
              <a:t>Contractors must inform the National Department of Health at first knowledge of any circumstances that may result in interrupted supply, including but not limited to: </a:t>
            </a:r>
            <a:endParaRPr lang="en-US" sz="1850" b="1" u="sng"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1850" dirty="0">
                <a:latin typeface="Arial" panose="020B0604020202020204" pitchFamily="34" charset="0"/>
                <a:cs typeface="Arial" panose="020B0604020202020204" pitchFamily="34" charset="0"/>
              </a:rPr>
              <a:t>regulatory action which may impact on their GMP status or that of entities on which they are reliant;</a:t>
            </a:r>
            <a:endParaRPr lang="en-US" sz="1850" b="1" u="sng"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1850" dirty="0">
                <a:latin typeface="Arial" panose="020B0604020202020204" pitchFamily="34" charset="0"/>
                <a:cs typeface="Arial" panose="020B0604020202020204" pitchFamily="34" charset="0"/>
              </a:rPr>
              <a:t>any anticipated problems associated with the availability of active pharmaceutical ingredient (API); </a:t>
            </a:r>
            <a:endParaRPr lang="en-US" sz="1850" b="1" u="sng"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1850" dirty="0">
                <a:latin typeface="Arial" panose="020B0604020202020204" pitchFamily="34" charset="0"/>
                <a:cs typeface="Arial" panose="020B0604020202020204" pitchFamily="34" charset="0"/>
              </a:rPr>
              <a:t>industrial action;</a:t>
            </a:r>
            <a:endParaRPr lang="en-US" sz="1850" b="1" u="sng"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1850" dirty="0">
                <a:latin typeface="Arial" panose="020B0604020202020204" pitchFamily="34" charset="0"/>
                <a:cs typeface="Arial" panose="020B0604020202020204" pitchFamily="34" charset="0"/>
              </a:rPr>
              <a:t>challenges with manufacturing pipeline;</a:t>
            </a:r>
            <a:endParaRPr lang="en-US" sz="1850" b="1" u="sng"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1850" dirty="0">
                <a:latin typeface="Arial" panose="020B0604020202020204" pitchFamily="34" charset="0"/>
                <a:cs typeface="Arial" panose="020B0604020202020204" pitchFamily="34" charset="0"/>
              </a:rPr>
              <a:t>any other supply challenges.</a:t>
            </a:r>
            <a:endParaRPr lang="en-US" sz="1850" b="1" u="sng"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Continuity of supply</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279932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24</a:t>
            </a:fld>
            <a:r>
              <a:rPr lang="en-ZA" sz="1200" dirty="0">
                <a:latin typeface="Arial" pitchFamily="34" charset="0"/>
                <a:cs typeface="Arial" pitchFamily="34" charset="0"/>
              </a:rPr>
              <a:t> </a:t>
            </a:r>
          </a:p>
        </p:txBody>
      </p:sp>
      <p:sp>
        <p:nvSpPr>
          <p:cNvPr id="3" name="TextBox 2"/>
          <p:cNvSpPr txBox="1"/>
          <p:nvPr/>
        </p:nvSpPr>
        <p:spPr>
          <a:xfrm>
            <a:off x="467544" y="1357298"/>
            <a:ext cx="8219256" cy="3416320"/>
          </a:xfrm>
          <a:prstGeom prst="rect">
            <a:avLst/>
          </a:prstGeom>
          <a:noFill/>
        </p:spPr>
        <p:txBody>
          <a:bodyPr wrap="square" rtlCol="0">
            <a:spAutoFit/>
          </a:bodyPr>
          <a:lstStyle/>
          <a:p>
            <a:pPr marL="63500" lvl="1" algn="just"/>
            <a:r>
              <a:rPr lang="en-GB" dirty="0">
                <a:latin typeface="Arial" panose="020B0604020202020204" pitchFamily="34" charset="0"/>
                <a:cs typeface="Arial" panose="020B0604020202020204" pitchFamily="34" charset="0"/>
              </a:rPr>
              <a:t>Contracted Suppliers must direct official communication relating to continuity of supply to stockalert@health.gov.za, as well as Participating Authorities;</a:t>
            </a:r>
          </a:p>
          <a:p>
            <a:pPr marL="63500" lvl="1" algn="just"/>
            <a:endParaRPr lang="en-US" b="1" u="sng" dirty="0">
              <a:latin typeface="Arial" panose="020B0604020202020204" pitchFamily="34" charset="0"/>
              <a:cs typeface="Arial" panose="020B0604020202020204" pitchFamily="34" charset="0"/>
            </a:endParaRPr>
          </a:p>
          <a:p>
            <a:pPr marL="63500" lvl="1" algn="just"/>
            <a:r>
              <a:rPr lang="en-GB" dirty="0">
                <a:latin typeface="Arial" panose="020B0604020202020204" pitchFamily="34" charset="0"/>
                <a:cs typeface="Arial" panose="020B0604020202020204" pitchFamily="34" charset="0"/>
              </a:rPr>
              <a:t>All official communication must include detail of corrective actions taken by the contracted supplier to ensure continuity of supply.</a:t>
            </a:r>
          </a:p>
          <a:p>
            <a:pPr marL="63500" lvl="1" algn="just"/>
            <a:endParaRPr lang="en-US" b="1" u="sng" dirty="0">
              <a:latin typeface="Arial" panose="020B0604020202020204" pitchFamily="34" charset="0"/>
              <a:cs typeface="Arial" panose="020B0604020202020204" pitchFamily="34" charset="0"/>
            </a:endParaRPr>
          </a:p>
          <a:p>
            <a:pPr marL="63500" lvl="1" algn="just"/>
            <a:r>
              <a:rPr lang="en-GB" dirty="0">
                <a:latin typeface="Arial" panose="020B0604020202020204" pitchFamily="34" charset="0"/>
                <a:cs typeface="Arial" panose="020B0604020202020204" pitchFamily="34" charset="0"/>
              </a:rPr>
              <a:t>It is the responsibility of the contracted supplier to ensure continuous availability and supply of contracted items. In the event that the contracted supplier is unable to supply, the contracted supplier will source alternative product of acceptable quality and up to the same quantity as required in terms of the contract. The substitute item will be supplied at the current price of the contracted item. </a:t>
            </a:r>
            <a:endParaRPr lang="en-US" b="1" u="sng"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Continuity of supply</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229950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25</a:t>
            </a:fld>
            <a:r>
              <a:rPr lang="en-ZA" sz="1200" dirty="0">
                <a:latin typeface="Arial" pitchFamily="34" charset="0"/>
                <a:cs typeface="Arial" pitchFamily="34" charset="0"/>
              </a:rPr>
              <a:t> </a:t>
            </a:r>
          </a:p>
        </p:txBody>
      </p:sp>
      <p:sp>
        <p:nvSpPr>
          <p:cNvPr id="3" name="TextBox 2"/>
          <p:cNvSpPr txBox="1"/>
          <p:nvPr/>
        </p:nvSpPr>
        <p:spPr>
          <a:xfrm>
            <a:off x="251520" y="1174038"/>
            <a:ext cx="8496944" cy="4708981"/>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Arial" pitchFamily="34" charset="0"/>
                <a:cs typeface="Arial" pitchFamily="34" charset="0"/>
              </a:rPr>
              <a:t>Unless MCC or SAHPRA, has approved a shorter shelf life, products must have a shelf-life of at least </a:t>
            </a:r>
            <a:r>
              <a:rPr lang="en-GB" sz="2000" b="1" i="1" u="sng" dirty="0">
                <a:latin typeface="Arial" pitchFamily="34" charset="0"/>
                <a:cs typeface="Arial" pitchFamily="34" charset="0"/>
              </a:rPr>
              <a:t>12</a:t>
            </a:r>
            <a:r>
              <a:rPr lang="en-GB" sz="2000" dirty="0">
                <a:latin typeface="Arial" pitchFamily="34" charset="0"/>
                <a:cs typeface="Arial" pitchFamily="34" charset="0"/>
              </a:rPr>
              <a:t> months upon delivery.</a:t>
            </a:r>
            <a:endParaRPr lang="en-US" sz="2000" dirty="0">
              <a:latin typeface="Arial" pitchFamily="34" charset="0"/>
              <a:cs typeface="Arial" pitchFamily="34" charset="0"/>
            </a:endParaRPr>
          </a:p>
          <a:p>
            <a:pPr marL="342900" lvl="1" indent="-342900">
              <a:buFont typeface="Arial" panose="020B0604020202020204" pitchFamily="34" charset="0"/>
              <a:buChar char="•"/>
            </a:pPr>
            <a:r>
              <a:rPr lang="en-ZA" sz="2000" dirty="0">
                <a:latin typeface="Arial" pitchFamily="34" charset="0"/>
                <a:cs typeface="Arial" pitchFamily="34" charset="0"/>
              </a:rPr>
              <a:t>Contracted suppliers may apply in writing to PAs to supply a product with a shorter shelf life provided that: </a:t>
            </a:r>
          </a:p>
          <a:p>
            <a:pPr marL="908050" lvl="1" indent="-273050">
              <a:buFont typeface="Arial" pitchFamily="34" charset="0"/>
              <a:buChar char="•"/>
            </a:pPr>
            <a:r>
              <a:rPr lang="en-ZA" sz="2000" dirty="0">
                <a:latin typeface="Arial" pitchFamily="34" charset="0"/>
                <a:cs typeface="Arial" pitchFamily="34" charset="0"/>
              </a:rPr>
              <a:t>Applications are accompanied by an undertaking that such short-dated products will be unconditionally replaced or credited before or after expiry; </a:t>
            </a:r>
            <a:r>
              <a:rPr lang="en-ZA" sz="2000" b="1" dirty="0">
                <a:latin typeface="Arial" pitchFamily="34" charset="0"/>
                <a:cs typeface="Arial" pitchFamily="34" charset="0"/>
              </a:rPr>
              <a:t>and</a:t>
            </a:r>
            <a:r>
              <a:rPr lang="en-ZA" sz="2000" dirty="0">
                <a:latin typeface="Arial" pitchFamily="34" charset="0"/>
                <a:cs typeface="Arial" pitchFamily="34" charset="0"/>
              </a:rPr>
              <a:t> </a:t>
            </a:r>
          </a:p>
          <a:p>
            <a:pPr marL="908050" lvl="1" indent="-273050">
              <a:buFont typeface="Arial" pitchFamily="34" charset="0"/>
              <a:buChar char="•"/>
            </a:pPr>
            <a:r>
              <a:rPr lang="en-ZA" sz="2000" dirty="0">
                <a:latin typeface="Arial" pitchFamily="34" charset="0"/>
                <a:cs typeface="Arial" pitchFamily="34" charset="0"/>
              </a:rPr>
              <a:t>applications are approved before execution of orders; </a:t>
            </a:r>
            <a:r>
              <a:rPr lang="en-ZA" sz="2000" b="1" dirty="0">
                <a:latin typeface="Arial" pitchFamily="34" charset="0"/>
                <a:cs typeface="Arial" pitchFamily="34" charset="0"/>
              </a:rPr>
              <a:t>and</a:t>
            </a:r>
            <a:endParaRPr lang="en-ZA" sz="2000" dirty="0">
              <a:latin typeface="Arial" pitchFamily="34" charset="0"/>
              <a:cs typeface="Arial" pitchFamily="34" charset="0"/>
            </a:endParaRPr>
          </a:p>
          <a:p>
            <a:pPr marL="908050" lvl="1" indent="-273050">
              <a:buFont typeface="Arial" pitchFamily="34" charset="0"/>
              <a:buChar char="•"/>
            </a:pPr>
            <a:r>
              <a:rPr lang="en-ZA" sz="2000" dirty="0">
                <a:latin typeface="Arial" pitchFamily="34" charset="0"/>
                <a:cs typeface="Arial" pitchFamily="34" charset="0"/>
              </a:rPr>
              <a:t>upon notification of remaining expired stock such products will be collected by the supplier at their own cost; </a:t>
            </a:r>
            <a:r>
              <a:rPr lang="en-ZA" sz="2000" b="1" dirty="0">
                <a:latin typeface="Arial" pitchFamily="34" charset="0"/>
                <a:cs typeface="Arial" pitchFamily="34" charset="0"/>
              </a:rPr>
              <a:t>and</a:t>
            </a:r>
            <a:endParaRPr lang="en-ZA" sz="2000" dirty="0">
              <a:latin typeface="Arial" pitchFamily="34" charset="0"/>
              <a:cs typeface="Arial" pitchFamily="34" charset="0"/>
            </a:endParaRPr>
          </a:p>
          <a:p>
            <a:pPr marL="908050" lvl="1" indent="-273050">
              <a:buFont typeface="Arial" pitchFamily="34" charset="0"/>
              <a:buChar char="•"/>
            </a:pPr>
            <a:r>
              <a:rPr lang="en-ZA" sz="2000" dirty="0">
                <a:latin typeface="Arial" pitchFamily="34" charset="0"/>
                <a:cs typeface="Arial" pitchFamily="34" charset="0"/>
              </a:rPr>
              <a:t>failure to collect the products within 30 days after written notification to the supplier will result in the disposal of the product by the PA for the account of the supplier.</a:t>
            </a:r>
          </a:p>
          <a:p>
            <a:pPr marL="450850" lvl="2" indent="-273050">
              <a:buFont typeface="Arial" pitchFamily="34" charset="0"/>
              <a:buChar char="•"/>
            </a:pPr>
            <a:r>
              <a:rPr lang="en-ZA" sz="2000" dirty="0">
                <a:latin typeface="Arial" pitchFamily="34" charset="0"/>
                <a:cs typeface="Arial" pitchFamily="34" charset="0"/>
              </a:rPr>
              <a:t>Any PA may, </a:t>
            </a:r>
            <a:r>
              <a:rPr lang="en-ZA" sz="2000" u="sng" dirty="0">
                <a:latin typeface="Arial" pitchFamily="34" charset="0"/>
                <a:cs typeface="Arial" pitchFamily="34" charset="0"/>
              </a:rPr>
              <a:t>without prejudice</a:t>
            </a:r>
            <a:r>
              <a:rPr lang="en-ZA" sz="2000" dirty="0">
                <a:latin typeface="Arial" pitchFamily="34" charset="0"/>
                <a:cs typeface="Arial" pitchFamily="34" charset="0"/>
              </a:rPr>
              <a:t>, decline to accept product with a shelf-life of less than 12 months.</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Shelf life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240719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26</a:t>
            </a:fld>
            <a:r>
              <a:rPr lang="en-ZA" sz="1200" dirty="0">
                <a:latin typeface="Arial" pitchFamily="34" charset="0"/>
                <a:cs typeface="Arial" pitchFamily="34" charset="0"/>
              </a:rPr>
              <a:t> </a:t>
            </a:r>
          </a:p>
        </p:txBody>
      </p:sp>
      <p:sp>
        <p:nvSpPr>
          <p:cNvPr id="3" name="TextBox 2"/>
          <p:cNvSpPr txBox="1"/>
          <p:nvPr/>
        </p:nvSpPr>
        <p:spPr>
          <a:xfrm>
            <a:off x="755576" y="1181306"/>
            <a:ext cx="7924800" cy="4708981"/>
          </a:xfrm>
          <a:prstGeom prst="rect">
            <a:avLst/>
          </a:prstGeom>
          <a:noFill/>
        </p:spPr>
        <p:txBody>
          <a:bodyPr wrap="square" rtlCol="0">
            <a:spAutoFit/>
          </a:bodyPr>
          <a:lstStyle/>
          <a:p>
            <a:pPr marL="0" lvl="1">
              <a:defRPr/>
            </a:pPr>
            <a:r>
              <a:rPr lang="en-US" sz="2000" b="1" dirty="0">
                <a:latin typeface="Arial" pitchFamily="34" charset="0"/>
                <a:cs typeface="Arial" pitchFamily="34" charset="0"/>
              </a:rPr>
              <a:t>Bid Response Document</a:t>
            </a:r>
          </a:p>
          <a:p>
            <a:pPr marL="265113" lvl="1" indent="-265113" algn="ctr">
              <a:defRPr/>
            </a:pPr>
            <a:r>
              <a:rPr lang="en-ZA" sz="2000" u="sng" dirty="0">
                <a:solidFill>
                  <a:srgbClr val="FF0000"/>
                </a:solidFill>
                <a:latin typeface="Arial" pitchFamily="34" charset="0"/>
                <a:cs typeface="Arial" pitchFamily="34" charset="0"/>
              </a:rPr>
              <a:t>Adobe Reader 9 or later must be used.  </a:t>
            </a:r>
          </a:p>
          <a:p>
            <a:pPr marL="265113" lvl="1" indent="-265113">
              <a:buFont typeface="Wingdings" pitchFamily="2" charset="2"/>
              <a:buChar char="v"/>
              <a:defRPr/>
            </a:pPr>
            <a:r>
              <a:rPr lang="en-ZA" sz="2000" dirty="0">
                <a:latin typeface="Arial" pitchFamily="34" charset="0"/>
                <a:cs typeface="Arial" pitchFamily="34" charset="0"/>
              </a:rPr>
              <a:t>This is available as a free download. </a:t>
            </a:r>
          </a:p>
          <a:p>
            <a:pPr marL="265113" lvl="1" indent="-265113">
              <a:defRPr/>
            </a:pPr>
            <a:endParaRPr lang="en-ZA" sz="2000" dirty="0">
              <a:latin typeface="Arial" pitchFamily="34" charset="0"/>
              <a:cs typeface="Arial" pitchFamily="34" charset="0"/>
            </a:endParaRPr>
          </a:p>
          <a:p>
            <a:pPr marL="265113" lvl="1" indent="-265113">
              <a:buFont typeface="Wingdings" pitchFamily="2" charset="2"/>
              <a:buChar char="Ø"/>
              <a:defRPr/>
            </a:pPr>
            <a:r>
              <a:rPr lang="en-ZA" sz="2000" dirty="0">
                <a:latin typeface="Arial" pitchFamily="34" charset="0"/>
                <a:cs typeface="Arial" pitchFamily="34" charset="0"/>
              </a:rPr>
              <a:t>If you have difficulty in downloading / opening or saving the fillable PDF document, try first opening the document online then saving from there to your computer.  Add your company name to filename</a:t>
            </a:r>
          </a:p>
          <a:p>
            <a:pPr marL="265113" lvl="1" indent="-265113">
              <a:buFont typeface="Wingdings" pitchFamily="2" charset="2"/>
              <a:buChar char="Ø"/>
              <a:defRPr/>
            </a:pPr>
            <a:r>
              <a:rPr lang="en-ZA" sz="2000" dirty="0">
                <a:latin typeface="Arial" pitchFamily="34" charset="0"/>
                <a:cs typeface="Arial" pitchFamily="34" charset="0"/>
              </a:rPr>
              <a:t>Only start filling in the document when downloaded and saved. Highlight existing fields to avoid missing any</a:t>
            </a:r>
          </a:p>
          <a:p>
            <a:pPr marL="265113" lvl="1" indent="-265113">
              <a:buFont typeface="Wingdings" pitchFamily="2" charset="2"/>
              <a:buChar char="Ø"/>
              <a:defRPr/>
            </a:pPr>
            <a:r>
              <a:rPr lang="en-ZA" sz="2000" dirty="0">
                <a:latin typeface="Arial" pitchFamily="34" charset="0"/>
                <a:cs typeface="Arial" pitchFamily="34" charset="0"/>
              </a:rPr>
              <a:t>Fields can be corrected by overtyping – note that same field could be “prefilled” from a previous entry</a:t>
            </a:r>
          </a:p>
          <a:p>
            <a:pPr marL="265113" lvl="1" indent="-265113">
              <a:buFont typeface="Wingdings" pitchFamily="2" charset="2"/>
              <a:buChar char="Ø"/>
              <a:defRPr/>
            </a:pPr>
            <a:r>
              <a:rPr lang="en-ZA" sz="2000" dirty="0">
                <a:latin typeface="Arial" pitchFamily="34" charset="0"/>
                <a:cs typeface="Arial" pitchFamily="34" charset="0"/>
              </a:rPr>
              <a:t>Complete all fillable fields, print and save, confirm correct, then complete any remaining empty fields, then sign.</a:t>
            </a:r>
          </a:p>
          <a:p>
            <a:pPr marL="265113" lvl="1" indent="-265113">
              <a:buFont typeface="Wingdings" pitchFamily="2" charset="2"/>
              <a:buChar char="Ø"/>
              <a:defRPr/>
            </a:pPr>
            <a:r>
              <a:rPr lang="en-ZA" sz="2000" dirty="0">
                <a:latin typeface="Arial" pitchFamily="34" charset="0"/>
                <a:cs typeface="Arial" pitchFamily="34" charset="0"/>
              </a:rPr>
              <a:t>Ensure that all fields in the final electronic copy correspond with the </a:t>
            </a:r>
            <a:r>
              <a:rPr lang="en-ZA" sz="2000" u="sng" dirty="0">
                <a:latin typeface="Arial" pitchFamily="34" charset="0"/>
                <a:cs typeface="Arial" pitchFamily="34" charset="0"/>
              </a:rPr>
              <a:t>final printed copy (as latter is the legal bid)</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algn="ctr"/>
            <a:r>
              <a:rPr lang="en-ZA" sz="2800" b="1" dirty="0">
                <a:solidFill>
                  <a:schemeClr val="bg1"/>
                </a:solidFill>
                <a:latin typeface="Arial" pitchFamily="34" charset="0"/>
                <a:cs typeface="Arial" pitchFamily="34" charset="0"/>
              </a:rPr>
              <a:t>Tips for Completing the Bid Document</a:t>
            </a:r>
          </a:p>
        </p:txBody>
      </p:sp>
    </p:spTree>
    <p:extLst>
      <p:ext uri="{BB962C8B-B14F-4D97-AF65-F5344CB8AC3E}">
        <p14:creationId xmlns:p14="http://schemas.microsoft.com/office/powerpoint/2010/main" val="1105293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27</a:t>
            </a:fld>
            <a:r>
              <a:rPr lang="en-ZA" sz="1200" dirty="0">
                <a:latin typeface="Arial" pitchFamily="34" charset="0"/>
                <a:cs typeface="Arial" pitchFamily="34" charset="0"/>
              </a:rPr>
              <a:t> </a:t>
            </a:r>
          </a:p>
        </p:txBody>
      </p:sp>
      <p:sp>
        <p:nvSpPr>
          <p:cNvPr id="3" name="TextBox 2"/>
          <p:cNvSpPr txBox="1"/>
          <p:nvPr/>
        </p:nvSpPr>
        <p:spPr>
          <a:xfrm>
            <a:off x="426368" y="1190831"/>
            <a:ext cx="8291264" cy="4708981"/>
          </a:xfrm>
          <a:prstGeom prst="rect">
            <a:avLst/>
          </a:prstGeom>
          <a:noFill/>
        </p:spPr>
        <p:txBody>
          <a:bodyPr wrap="square" rtlCol="0">
            <a:spAutoFit/>
          </a:bodyPr>
          <a:lstStyle/>
          <a:p>
            <a:pPr marL="0" lvl="1">
              <a:defRPr/>
            </a:pPr>
            <a:r>
              <a:rPr lang="en-US" sz="2000" b="1" dirty="0">
                <a:latin typeface="Arial" pitchFamily="34" charset="0"/>
                <a:cs typeface="Arial" pitchFamily="34" charset="0"/>
              </a:rPr>
              <a:t>Excel Document</a:t>
            </a:r>
          </a:p>
          <a:p>
            <a:pPr lvl="1" algn="ctr"/>
            <a:r>
              <a:rPr lang="en-ZA" sz="2000" dirty="0">
                <a:solidFill>
                  <a:srgbClr val="FF0000"/>
                </a:solidFill>
                <a:latin typeface="Arial" pitchFamily="34" charset="0"/>
                <a:cs typeface="Arial" pitchFamily="34" charset="0"/>
              </a:rPr>
              <a:t>Use Ms Excel®  2007 or later</a:t>
            </a:r>
          </a:p>
          <a:p>
            <a:pPr lvl="1">
              <a:spcBef>
                <a:spcPts val="0"/>
              </a:spcBef>
              <a:buFont typeface="Wingdings" pitchFamily="2" charset="2"/>
              <a:buChar char="v"/>
            </a:pPr>
            <a:r>
              <a:rPr lang="en-ZA" sz="2000" dirty="0">
                <a:latin typeface="Arial" pitchFamily="34" charset="0"/>
                <a:cs typeface="Arial" pitchFamily="34" charset="0"/>
              </a:rPr>
              <a:t>Complete ALL response fields in Excel for items on which bids are submitted</a:t>
            </a:r>
          </a:p>
          <a:p>
            <a:pPr lvl="1">
              <a:spcBef>
                <a:spcPts val="0"/>
              </a:spcBef>
            </a:pPr>
            <a:endParaRPr lang="en-ZA" sz="2000" dirty="0">
              <a:latin typeface="Arial" pitchFamily="34" charset="0"/>
              <a:cs typeface="Arial" pitchFamily="34" charset="0"/>
            </a:endParaRPr>
          </a:p>
          <a:p>
            <a:pPr lvl="2">
              <a:buFont typeface="Wingdings" pitchFamily="2" charset="2"/>
              <a:buChar char="Ø"/>
            </a:pPr>
            <a:r>
              <a:rPr lang="en-ZA" sz="2000" dirty="0">
                <a:latin typeface="Arial" pitchFamily="34" charset="0"/>
                <a:cs typeface="Arial" pitchFamily="34" charset="0"/>
              </a:rPr>
              <a:t>Note carefully what unit is asked for: the estimates are expressed in these units</a:t>
            </a:r>
          </a:p>
          <a:p>
            <a:pPr lvl="2">
              <a:buFont typeface="Wingdings" pitchFamily="2" charset="2"/>
              <a:buChar char="Ø"/>
            </a:pPr>
            <a:r>
              <a:rPr lang="en-ZA" sz="2000" dirty="0">
                <a:latin typeface="Arial" pitchFamily="34" charset="0"/>
                <a:cs typeface="Arial" pitchFamily="34" charset="0"/>
              </a:rPr>
              <a:t>Submit price according to this unit</a:t>
            </a:r>
          </a:p>
          <a:p>
            <a:pPr lvl="2">
              <a:buFont typeface="Wingdings" pitchFamily="2" charset="2"/>
              <a:buChar char="Ø"/>
            </a:pPr>
            <a:r>
              <a:rPr lang="en-ZA" sz="2000" dirty="0">
                <a:latin typeface="Arial" pitchFamily="34" charset="0"/>
                <a:cs typeface="Arial" pitchFamily="34" charset="0"/>
              </a:rPr>
              <a:t>Certain fields are restricted to numbers only to avoid you entering spaces, commas or letters</a:t>
            </a:r>
          </a:p>
          <a:p>
            <a:pPr lvl="2">
              <a:buFont typeface="Wingdings" pitchFamily="2" charset="2"/>
              <a:buChar char="Ø"/>
            </a:pPr>
            <a:r>
              <a:rPr lang="en-ZA" sz="2000" dirty="0">
                <a:latin typeface="Arial" pitchFamily="34" charset="0"/>
                <a:cs typeface="Arial" pitchFamily="34" charset="0"/>
              </a:rPr>
              <a:t>Do NOT make any changes to item numbers, item specifications or estimates or add / duplicate columns</a:t>
            </a:r>
          </a:p>
          <a:p>
            <a:pPr lvl="2">
              <a:buFont typeface="Wingdings" pitchFamily="2" charset="2"/>
              <a:buChar char="Ø"/>
            </a:pPr>
            <a:r>
              <a:rPr lang="en-ZA" sz="2000" dirty="0">
                <a:latin typeface="Arial" pitchFamily="34" charset="0"/>
                <a:cs typeface="Arial" pitchFamily="34" charset="0"/>
              </a:rPr>
              <a:t>If you want to make &gt;1 offer on the same product, submit another Bid Response Document for that item – clearly naming it </a:t>
            </a:r>
            <a:r>
              <a:rPr lang="en-ZA" sz="2000" dirty="0" err="1">
                <a:latin typeface="Arial" pitchFamily="34" charset="0"/>
                <a:cs typeface="Arial" pitchFamily="34" charset="0"/>
              </a:rPr>
              <a:t>Alt_offer</a:t>
            </a:r>
            <a:r>
              <a:rPr lang="en-ZA" sz="2000" dirty="0">
                <a:latin typeface="Arial" pitchFamily="34" charset="0"/>
                <a:cs typeface="Arial" pitchFamily="34" charset="0"/>
              </a:rPr>
              <a:t>(s)</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algn="ctr"/>
            <a:r>
              <a:rPr lang="en-ZA" sz="2800" b="1" dirty="0">
                <a:solidFill>
                  <a:schemeClr val="bg1"/>
                </a:solidFill>
                <a:latin typeface="Arial" pitchFamily="34" charset="0"/>
                <a:cs typeface="Arial" pitchFamily="34" charset="0"/>
              </a:rPr>
              <a:t>Tips for Completing the Bid Document</a:t>
            </a:r>
          </a:p>
        </p:txBody>
      </p:sp>
    </p:spTree>
    <p:extLst>
      <p:ext uri="{BB962C8B-B14F-4D97-AF65-F5344CB8AC3E}">
        <p14:creationId xmlns:p14="http://schemas.microsoft.com/office/powerpoint/2010/main" val="31786696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28</a:t>
            </a:fld>
            <a:r>
              <a:rPr lang="en-ZA" sz="1200" dirty="0">
                <a:latin typeface="Arial" pitchFamily="34" charset="0"/>
                <a:cs typeface="Arial" pitchFamily="34" charset="0"/>
              </a:rPr>
              <a:t> </a:t>
            </a:r>
          </a:p>
        </p:txBody>
      </p:sp>
      <p:sp>
        <p:nvSpPr>
          <p:cNvPr id="3" name="TextBox 2"/>
          <p:cNvSpPr txBox="1"/>
          <p:nvPr/>
        </p:nvSpPr>
        <p:spPr>
          <a:xfrm>
            <a:off x="395536" y="1357298"/>
            <a:ext cx="8291264" cy="4462760"/>
          </a:xfrm>
          <a:prstGeom prst="rect">
            <a:avLst/>
          </a:prstGeom>
          <a:noFill/>
        </p:spPr>
        <p:txBody>
          <a:bodyPr wrap="square" rtlCol="0">
            <a:spAutoFit/>
          </a:bodyPr>
          <a:lstStyle/>
          <a:p>
            <a:pPr marL="0" lvl="1" algn="ctr">
              <a:defRPr/>
            </a:pPr>
            <a:r>
              <a:rPr lang="en-US" sz="2400" b="1" dirty="0" err="1">
                <a:solidFill>
                  <a:srgbClr val="FF0000"/>
                </a:solidFill>
                <a:latin typeface="Arial" pitchFamily="34" charset="0"/>
                <a:cs typeface="Arial" pitchFamily="34" charset="0"/>
              </a:rPr>
              <a:t>Finalising</a:t>
            </a:r>
            <a:r>
              <a:rPr lang="en-US" sz="2400" b="1" dirty="0">
                <a:solidFill>
                  <a:srgbClr val="FF0000"/>
                </a:solidFill>
                <a:latin typeface="Arial" pitchFamily="34" charset="0"/>
                <a:cs typeface="Arial" pitchFamily="34" charset="0"/>
              </a:rPr>
              <a:t> bid document</a:t>
            </a:r>
          </a:p>
          <a:p>
            <a:r>
              <a:rPr lang="en-ZA" sz="2000" dirty="0">
                <a:latin typeface="Arial" pitchFamily="34" charset="0"/>
                <a:cs typeface="Arial" pitchFamily="34" charset="0"/>
              </a:rPr>
              <a:t>Double-check :</a:t>
            </a:r>
          </a:p>
          <a:p>
            <a:pPr>
              <a:buFont typeface="Wingdings" pitchFamily="2" charset="2"/>
              <a:buChar char="ü"/>
            </a:pPr>
            <a:r>
              <a:rPr lang="en-ZA" sz="2000" dirty="0">
                <a:latin typeface="Arial" pitchFamily="34" charset="0"/>
                <a:cs typeface="Arial" pitchFamily="34" charset="0"/>
              </a:rPr>
              <a:t>accuracy and completeness of the completed document.</a:t>
            </a:r>
          </a:p>
          <a:p>
            <a:pPr>
              <a:buFont typeface="Wingdings" pitchFamily="2" charset="2"/>
              <a:buChar char="ü"/>
            </a:pPr>
            <a:endParaRPr lang="en-ZA" sz="2000" dirty="0">
              <a:latin typeface="Arial" pitchFamily="34" charset="0"/>
              <a:cs typeface="Arial" pitchFamily="34" charset="0"/>
            </a:endParaRPr>
          </a:p>
          <a:p>
            <a:pPr>
              <a:buFont typeface="Wingdings" pitchFamily="2" charset="2"/>
              <a:buChar char="ü"/>
            </a:pPr>
            <a:r>
              <a:rPr lang="en-ZA" sz="2000" dirty="0">
                <a:latin typeface="Arial" pitchFamily="34" charset="0"/>
                <a:cs typeface="Arial" pitchFamily="34" charset="0"/>
              </a:rPr>
              <a:t>All bid prices are for the correct unit and are VAT-inclusive.</a:t>
            </a:r>
          </a:p>
          <a:p>
            <a:endParaRPr lang="en-ZA" sz="2000" dirty="0">
              <a:latin typeface="Arial" pitchFamily="34" charset="0"/>
              <a:cs typeface="Arial" pitchFamily="34" charset="0"/>
            </a:endParaRPr>
          </a:p>
          <a:p>
            <a:pPr algn="ctr"/>
            <a:r>
              <a:rPr lang="en-ZA" sz="2000" b="1" dirty="0">
                <a:solidFill>
                  <a:srgbClr val="FF0000"/>
                </a:solidFill>
                <a:latin typeface="Arial" pitchFamily="34" charset="0"/>
                <a:cs typeface="Arial" pitchFamily="34" charset="0"/>
              </a:rPr>
              <a:t>Print out the BRD </a:t>
            </a:r>
          </a:p>
          <a:p>
            <a:pPr algn="ctr"/>
            <a:endParaRPr lang="en-ZA" sz="2000" dirty="0">
              <a:latin typeface="Arial" pitchFamily="34" charset="0"/>
              <a:cs typeface="Arial" pitchFamily="34" charset="0"/>
            </a:endParaRPr>
          </a:p>
          <a:p>
            <a:pPr>
              <a:buFont typeface="Wingdings" pitchFamily="2" charset="2"/>
              <a:buChar char="ü"/>
            </a:pPr>
            <a:r>
              <a:rPr lang="en-ZA" sz="2000" dirty="0">
                <a:latin typeface="Arial" pitchFamily="34" charset="0"/>
                <a:cs typeface="Arial" pitchFamily="34" charset="0"/>
              </a:rPr>
              <a:t> compare the printed BRD with the electronic version (Ensure that all items are printed - printed version is the legal copy)</a:t>
            </a:r>
          </a:p>
          <a:p>
            <a:pPr>
              <a:buFont typeface="Wingdings" pitchFamily="2" charset="2"/>
              <a:buChar char="ü"/>
            </a:pPr>
            <a:endParaRPr lang="en-ZA" sz="2000" dirty="0">
              <a:latin typeface="Arial" pitchFamily="34" charset="0"/>
              <a:cs typeface="Arial" pitchFamily="34" charset="0"/>
            </a:endParaRPr>
          </a:p>
          <a:p>
            <a:pPr>
              <a:buFont typeface="Wingdings" pitchFamily="2" charset="2"/>
              <a:buChar char="ü"/>
            </a:pPr>
            <a:r>
              <a:rPr lang="en-ZA" sz="2000" dirty="0">
                <a:latin typeface="Arial" pitchFamily="34" charset="0"/>
                <a:cs typeface="Arial" pitchFamily="34" charset="0"/>
              </a:rPr>
              <a:t>Sign every page of hard copy</a:t>
            </a:r>
          </a:p>
          <a:p>
            <a:endParaRPr lang="en-ZA" sz="2000" dirty="0">
              <a:latin typeface="Arial" pitchFamily="34" charset="0"/>
              <a:cs typeface="Arial" pitchFamily="34" charset="0"/>
            </a:endParaRPr>
          </a:p>
          <a:p>
            <a:r>
              <a:rPr lang="en-ZA" sz="2000" b="1" dirty="0">
                <a:latin typeface="Arial" pitchFamily="34" charset="0"/>
                <a:cs typeface="Arial" pitchFamily="34" charset="0"/>
              </a:rPr>
              <a:t>Save and submit </a:t>
            </a:r>
            <a:r>
              <a:rPr lang="en-ZA" sz="2000" dirty="0">
                <a:latin typeface="Arial" pitchFamily="34" charset="0"/>
                <a:cs typeface="Arial" pitchFamily="34" charset="0"/>
              </a:rPr>
              <a:t>completed BRD in Excel and fillable PDF – on CD </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algn="ctr"/>
            <a:r>
              <a:rPr lang="en-ZA" sz="2800" b="1" dirty="0">
                <a:solidFill>
                  <a:schemeClr val="bg1"/>
                </a:solidFill>
                <a:latin typeface="Arial" pitchFamily="34" charset="0"/>
                <a:cs typeface="Arial" pitchFamily="34" charset="0"/>
              </a:rPr>
              <a:t>Final checks</a:t>
            </a:r>
          </a:p>
        </p:txBody>
      </p:sp>
    </p:spTree>
    <p:extLst>
      <p:ext uri="{BB962C8B-B14F-4D97-AF65-F5344CB8AC3E}">
        <p14:creationId xmlns:p14="http://schemas.microsoft.com/office/powerpoint/2010/main" val="3764740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29</a:t>
            </a:fld>
            <a:r>
              <a:rPr lang="en-ZA" sz="1200" dirty="0">
                <a:latin typeface="Arial" pitchFamily="34" charset="0"/>
                <a:cs typeface="Arial" pitchFamily="34" charset="0"/>
              </a:rPr>
              <a:t> </a:t>
            </a:r>
          </a:p>
        </p:txBody>
      </p:sp>
      <p:sp>
        <p:nvSpPr>
          <p:cNvPr id="5" name="Slide Number Placeholder 3"/>
          <p:cNvSpPr txBox="1">
            <a:spLocks/>
          </p:cNvSpPr>
          <p:nvPr/>
        </p:nvSpPr>
        <p:spPr>
          <a:xfrm>
            <a:off x="6553200" y="6248400"/>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dirty="0"/>
          </a:p>
        </p:txBody>
      </p:sp>
      <p:sp>
        <p:nvSpPr>
          <p:cNvPr id="6" name="TextBox 5"/>
          <p:cNvSpPr txBox="1"/>
          <p:nvPr/>
        </p:nvSpPr>
        <p:spPr>
          <a:xfrm>
            <a:off x="642910" y="3929066"/>
            <a:ext cx="7572428" cy="1754326"/>
          </a:xfrm>
          <a:prstGeom prst="rect">
            <a:avLst/>
          </a:prstGeom>
          <a:noFill/>
        </p:spPr>
        <p:txBody>
          <a:bodyPr wrap="square" rtlCol="0">
            <a:spAutoFit/>
          </a:bodyPr>
          <a:lstStyle/>
          <a:p>
            <a:r>
              <a:rPr lang="en-ZA" i="1" dirty="0">
                <a:latin typeface="Arial" pitchFamily="34" charset="0"/>
                <a:cs typeface="Arial" pitchFamily="34" charset="0"/>
              </a:rPr>
              <a:t>The centralised toll-free corruption hotline - </a:t>
            </a:r>
            <a:r>
              <a:rPr lang="en-ZA" i="1" dirty="0">
                <a:latin typeface="Arial" pitchFamily="34" charset="0"/>
                <a:cs typeface="Arial" pitchFamily="34" charset="0"/>
                <a:hlinkClick r:id="rId3"/>
              </a:rPr>
              <a:t>0800 701 701</a:t>
            </a:r>
            <a:r>
              <a:rPr lang="en-ZA" i="1" dirty="0">
                <a:latin typeface="Arial" pitchFamily="34" charset="0"/>
                <a:cs typeface="Arial" pitchFamily="34" charset="0"/>
              </a:rPr>
              <a:t> </a:t>
            </a:r>
          </a:p>
          <a:p>
            <a:endParaRPr lang="en-ZA" i="1" dirty="0">
              <a:latin typeface="Arial" pitchFamily="34" charset="0"/>
              <a:cs typeface="Arial" pitchFamily="34" charset="0"/>
            </a:endParaRPr>
          </a:p>
          <a:p>
            <a:r>
              <a:rPr lang="en-ZA" i="1" dirty="0">
                <a:latin typeface="Arial" pitchFamily="34" charset="0"/>
                <a:cs typeface="Arial" pitchFamily="34" charset="0"/>
              </a:rPr>
              <a:t>Read more: </a:t>
            </a:r>
            <a:r>
              <a:rPr lang="en-ZA" i="1" dirty="0">
                <a:latin typeface="Arial" pitchFamily="34" charset="0"/>
                <a:cs typeface="Arial" pitchFamily="34" charset="0"/>
                <a:hlinkClick r:id="rId4"/>
              </a:rPr>
              <a:t>http://www.southafrica.info/services/government/hotline-anticorruption.htm#.Vekno0YbJzA#ixzz3kkAPmrmo</a:t>
            </a:r>
            <a:br>
              <a:rPr lang="en-ZA" dirty="0"/>
            </a:br>
            <a:endParaRPr lang="en-ZA" dirty="0"/>
          </a:p>
          <a:p>
            <a:endParaRPr lang="en-ZA" dirty="0"/>
          </a:p>
        </p:txBody>
      </p:sp>
      <p:pic>
        <p:nvPicPr>
          <p:cNvPr id="7" name="Content Placeholder 2" descr="C:\Users\JamalK\Desktop\imagescorruption.jpg"/>
          <p:cNvPicPr>
            <a:picLocks noChangeAspect="1" noChangeArrowheads="1"/>
          </p:cNvPicPr>
          <p:nvPr/>
        </p:nvPicPr>
        <p:blipFill>
          <a:blip r:embed="rId5" cstate="print"/>
          <a:srcRect/>
          <a:stretch>
            <a:fillRect/>
          </a:stretch>
        </p:blipFill>
        <p:spPr bwMode="auto">
          <a:xfrm rot="19758718">
            <a:off x="495192" y="711978"/>
            <a:ext cx="3368040" cy="2290763"/>
          </a:xfrm>
          <a:prstGeom prst="rect">
            <a:avLst/>
          </a:prstGeom>
          <a:noFill/>
        </p:spPr>
      </p:pic>
      <p:pic>
        <p:nvPicPr>
          <p:cNvPr id="8" name="Picture 3" descr="C:\Users\JamalK\Desktop\imagescorruption2.png"/>
          <p:cNvPicPr>
            <a:picLocks noChangeAspect="1" noChangeArrowheads="1"/>
          </p:cNvPicPr>
          <p:nvPr/>
        </p:nvPicPr>
        <p:blipFill>
          <a:blip r:embed="rId6" cstate="print"/>
          <a:srcRect/>
          <a:stretch>
            <a:fillRect/>
          </a:stretch>
        </p:blipFill>
        <p:spPr bwMode="auto">
          <a:xfrm>
            <a:off x="4090512" y="1418814"/>
            <a:ext cx="2466975" cy="1857375"/>
          </a:xfrm>
          <a:prstGeom prst="rect">
            <a:avLst/>
          </a:prstGeom>
          <a:noFill/>
        </p:spPr>
      </p:pic>
      <p:pic>
        <p:nvPicPr>
          <p:cNvPr id="9" name="Picture 8"/>
          <p:cNvPicPr>
            <a:picLocks noChangeAspect="1"/>
          </p:cNvPicPr>
          <p:nvPr/>
        </p:nvPicPr>
        <p:blipFill>
          <a:blip r:embed="rId7" cstate="print"/>
          <a:stretch>
            <a:fillRect/>
          </a:stretch>
        </p:blipFill>
        <p:spPr>
          <a:xfrm>
            <a:off x="6942034" y="1385891"/>
            <a:ext cx="1800225" cy="2543175"/>
          </a:xfrm>
          <a:prstGeom prst="rect">
            <a:avLst/>
          </a:prstGeom>
        </p:spPr>
      </p:pic>
    </p:spTree>
    <p:extLst>
      <p:ext uri="{BB962C8B-B14F-4D97-AF65-F5344CB8AC3E}">
        <p14:creationId xmlns:p14="http://schemas.microsoft.com/office/powerpoint/2010/main" val="3694770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3</a:t>
            </a:fld>
            <a:r>
              <a:rPr lang="en-ZA" sz="1200" dirty="0">
                <a:latin typeface="Arial" pitchFamily="34" charset="0"/>
                <a:cs typeface="Arial" pitchFamily="34" charset="0"/>
              </a:rPr>
              <a:t> </a:t>
            </a:r>
          </a:p>
        </p:txBody>
      </p:sp>
      <p:sp>
        <p:nvSpPr>
          <p:cNvPr id="3" name="TextBox 2"/>
          <p:cNvSpPr txBox="1"/>
          <p:nvPr/>
        </p:nvSpPr>
        <p:spPr>
          <a:xfrm>
            <a:off x="179512" y="1357298"/>
            <a:ext cx="8507288" cy="4154984"/>
          </a:xfrm>
          <a:prstGeom prst="rect">
            <a:avLst/>
          </a:prstGeom>
          <a:noFill/>
        </p:spPr>
        <p:txBody>
          <a:bodyPr wrap="square" rtlCol="0">
            <a:spAutoFit/>
          </a:bodyPr>
          <a:lstStyle/>
          <a:p>
            <a:pPr marL="0" lvl="1">
              <a:defRPr/>
            </a:pPr>
            <a:r>
              <a:rPr lang="en-ZA" sz="2400" dirty="0">
                <a:latin typeface="Arial" pitchFamily="34" charset="0"/>
                <a:cs typeface="Arial" pitchFamily="34" charset="0"/>
              </a:rPr>
              <a:t>Four documents must be downloaded per tender and saved: </a:t>
            </a:r>
          </a:p>
          <a:p>
            <a:pPr lvl="1" indent="-457200">
              <a:buFont typeface="Arial" panose="020B0604020202020204" pitchFamily="34" charset="0"/>
              <a:buChar char="•"/>
              <a:defRPr/>
            </a:pPr>
            <a:endParaRPr lang="en-ZA" sz="2400" dirty="0">
              <a:latin typeface="Arial" pitchFamily="34" charset="0"/>
              <a:cs typeface="Arial" pitchFamily="34" charset="0"/>
            </a:endParaRPr>
          </a:p>
          <a:p>
            <a:pPr lvl="2" indent="-457200">
              <a:buAutoNum type="arabicParenR"/>
              <a:defRPr/>
            </a:pPr>
            <a:r>
              <a:rPr lang="en-ZA" sz="2400" dirty="0">
                <a:latin typeface="Arial" pitchFamily="34" charset="0"/>
                <a:cs typeface="Arial" pitchFamily="34" charset="0"/>
              </a:rPr>
              <a:t>Bid pack (as a fillable PDF form)</a:t>
            </a:r>
          </a:p>
          <a:p>
            <a:pPr marL="457200" lvl="2">
              <a:defRPr/>
            </a:pPr>
            <a:endParaRPr lang="en-ZA" sz="2400" dirty="0">
              <a:latin typeface="Arial" pitchFamily="34" charset="0"/>
              <a:cs typeface="Arial" pitchFamily="34" charset="0"/>
            </a:endParaRPr>
          </a:p>
          <a:p>
            <a:pPr lvl="2" indent="-457200">
              <a:defRPr/>
            </a:pPr>
            <a:r>
              <a:rPr lang="en-ZA" sz="2400" dirty="0">
                <a:latin typeface="Arial" pitchFamily="34" charset="0"/>
                <a:cs typeface="Arial" pitchFamily="34" charset="0"/>
              </a:rPr>
              <a:t>2) Bid Response Document (in Excel)</a:t>
            </a:r>
          </a:p>
          <a:p>
            <a:pPr lvl="2" indent="-457200">
              <a:defRPr/>
            </a:pPr>
            <a:endParaRPr lang="en-ZA" sz="2400" dirty="0">
              <a:latin typeface="Arial" pitchFamily="34" charset="0"/>
              <a:cs typeface="Arial" pitchFamily="34" charset="0"/>
            </a:endParaRPr>
          </a:p>
          <a:p>
            <a:pPr lvl="2" indent="-457200">
              <a:defRPr/>
            </a:pPr>
            <a:r>
              <a:rPr lang="en-ZA" sz="2400" dirty="0">
                <a:latin typeface="Arial" pitchFamily="34" charset="0"/>
                <a:cs typeface="Arial" pitchFamily="34" charset="0"/>
              </a:rPr>
              <a:t>3) Annexure A – Checklist</a:t>
            </a:r>
          </a:p>
          <a:p>
            <a:pPr lvl="2" indent="-457200">
              <a:defRPr/>
            </a:pPr>
            <a:endParaRPr lang="en-ZA" sz="2400" dirty="0">
              <a:latin typeface="Arial" pitchFamily="34" charset="0"/>
              <a:cs typeface="Arial" pitchFamily="34" charset="0"/>
            </a:endParaRPr>
          </a:p>
          <a:p>
            <a:pPr lvl="2" indent="-457200">
              <a:defRPr/>
            </a:pPr>
            <a:r>
              <a:rPr lang="en-ZA" sz="2400" dirty="0">
                <a:latin typeface="Arial" pitchFamily="34" charset="0"/>
                <a:cs typeface="Arial" pitchFamily="34" charset="0"/>
              </a:rPr>
              <a:t>4) PBD9 Directors Categorisation (in Excel and must be completed)</a:t>
            </a:r>
          </a:p>
          <a:p>
            <a:pPr algn="just"/>
            <a:endParaRPr lang="en-US"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Tender Documents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2522182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30</a:t>
            </a:fld>
            <a:r>
              <a:rPr lang="en-ZA" sz="1200" dirty="0">
                <a:latin typeface="Arial" pitchFamily="34" charset="0"/>
                <a:cs typeface="Arial" pitchFamily="34" charset="0"/>
              </a:rPr>
              <a:t> </a:t>
            </a:r>
          </a:p>
        </p:txBody>
      </p:sp>
      <p:sp>
        <p:nvSpPr>
          <p:cNvPr id="3" name="TextBox 2"/>
          <p:cNvSpPr txBox="1"/>
          <p:nvPr/>
        </p:nvSpPr>
        <p:spPr>
          <a:xfrm>
            <a:off x="395536" y="1357298"/>
            <a:ext cx="8291264" cy="3416320"/>
          </a:xfrm>
          <a:prstGeom prst="rect">
            <a:avLst/>
          </a:prstGeom>
          <a:noFill/>
        </p:spPr>
        <p:txBody>
          <a:bodyPr wrap="square" rtlCol="0">
            <a:spAutoFit/>
          </a:bodyPr>
          <a:lstStyle/>
          <a:p>
            <a:pPr marL="0" lvl="1" algn="ctr">
              <a:defRPr/>
            </a:pPr>
            <a:r>
              <a:rPr lang="en-US" sz="2400" b="1" dirty="0">
                <a:latin typeface="Arial" pitchFamily="34" charset="0"/>
                <a:cs typeface="Arial" pitchFamily="34" charset="0"/>
              </a:rPr>
              <a:t>Thank you for attending this Online Briefing Session</a:t>
            </a: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r>
              <a:rPr lang="en-US" sz="2400" b="1" dirty="0">
                <a:latin typeface="Arial" pitchFamily="34" charset="0"/>
                <a:cs typeface="Arial" pitchFamily="34" charset="0"/>
              </a:rPr>
              <a:t>The End</a:t>
            </a: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r>
              <a:rPr lang="en-US" sz="2400" b="1" dirty="0">
                <a:latin typeface="Arial" pitchFamily="34" charset="0"/>
                <a:cs typeface="Arial" pitchFamily="34" charset="0"/>
              </a:rPr>
              <a:t>Question can be emailed to tenders@health.gov.za</a:t>
            </a:r>
            <a:endParaRPr lang="en-ZA" sz="2000" dirty="0">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algn="ctr"/>
            <a:r>
              <a:rPr lang="en-ZA" sz="2800" b="1" dirty="0">
                <a:solidFill>
                  <a:schemeClr val="bg1"/>
                </a:solidFill>
                <a:latin typeface="Arial" pitchFamily="34" charset="0"/>
                <a:cs typeface="Arial" pitchFamily="34" charset="0"/>
              </a:rPr>
              <a:t>Thank You</a:t>
            </a:r>
          </a:p>
        </p:txBody>
      </p:sp>
    </p:spTree>
    <p:extLst>
      <p:ext uri="{BB962C8B-B14F-4D97-AF65-F5344CB8AC3E}">
        <p14:creationId xmlns:p14="http://schemas.microsoft.com/office/powerpoint/2010/main" val="2853615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4</a:t>
            </a:fld>
            <a:r>
              <a:rPr lang="en-ZA" sz="1200" dirty="0">
                <a:latin typeface="Arial" pitchFamily="34" charset="0"/>
                <a:cs typeface="Arial" pitchFamily="34" charset="0"/>
              </a:rPr>
              <a:t> </a:t>
            </a:r>
          </a:p>
        </p:txBody>
      </p:sp>
      <p:sp>
        <p:nvSpPr>
          <p:cNvPr id="3" name="TextBox 2"/>
          <p:cNvSpPr txBox="1"/>
          <p:nvPr/>
        </p:nvSpPr>
        <p:spPr>
          <a:xfrm>
            <a:off x="323528" y="1357298"/>
            <a:ext cx="8363272" cy="3293209"/>
          </a:xfrm>
          <a:prstGeom prst="rect">
            <a:avLst/>
          </a:prstGeom>
          <a:noFill/>
        </p:spPr>
        <p:txBody>
          <a:bodyPr wrap="square" rtlCol="0">
            <a:spAutoFit/>
          </a:bodyPr>
          <a:lstStyle/>
          <a:p>
            <a:r>
              <a:rPr lang="en-ZA" sz="2400" b="1" dirty="0">
                <a:latin typeface="Arial" pitchFamily="34" charset="0"/>
                <a:cs typeface="Arial" pitchFamily="34" charset="0"/>
              </a:rPr>
              <a:t>Submit 3 sets of your bid</a:t>
            </a:r>
          </a:p>
          <a:p>
            <a:endParaRPr lang="en-US" sz="2400" b="1" dirty="0">
              <a:latin typeface="Arial" pitchFamily="34" charset="0"/>
              <a:cs typeface="Arial" pitchFamily="34" charset="0"/>
            </a:endParaRPr>
          </a:p>
          <a:p>
            <a:pPr marL="738188" lvl="2" indent="-738188"/>
            <a:r>
              <a:rPr lang="en-ZA" sz="2000" b="1" dirty="0">
                <a:latin typeface="Arial" pitchFamily="34" charset="0"/>
                <a:cs typeface="Arial" pitchFamily="34" charset="0"/>
              </a:rPr>
              <a:t>Set 1: Hard copy of Bid (constitutes the legally binding bid document)</a:t>
            </a:r>
          </a:p>
          <a:p>
            <a:pPr marL="0" lvl="3" indent="0" algn="ctr">
              <a:buFont typeface="Wingdings" pitchFamily="2" charset="2"/>
              <a:buChar char="Ø"/>
            </a:pPr>
            <a:endParaRPr lang="en-ZA" sz="2000" dirty="0">
              <a:latin typeface="Arial" pitchFamily="34" charset="0"/>
              <a:cs typeface="Arial" pitchFamily="34" charset="0"/>
            </a:endParaRPr>
          </a:p>
          <a:p>
            <a:pPr marL="0" lvl="3" indent="0" algn="ctr">
              <a:buNone/>
            </a:pPr>
            <a:r>
              <a:rPr lang="en-ZA" sz="2000" b="1" dirty="0">
                <a:latin typeface="Arial" pitchFamily="34" charset="0"/>
                <a:cs typeface="Arial" pitchFamily="34" charset="0"/>
              </a:rPr>
              <a:t>ALL PAGES MUST BE INITIALLED BY SIGNATORY USING BLACK INK</a:t>
            </a:r>
          </a:p>
          <a:p>
            <a:pPr marL="0" lvl="3" indent="0" algn="ctr">
              <a:buNone/>
            </a:pPr>
            <a:endParaRPr lang="en-ZA" sz="2000" i="1" dirty="0">
              <a:solidFill>
                <a:srgbClr val="FF0000"/>
              </a:solidFill>
              <a:latin typeface="Arial" pitchFamily="34" charset="0"/>
              <a:cs typeface="Arial" pitchFamily="34" charset="0"/>
            </a:endParaRPr>
          </a:p>
          <a:p>
            <a:pPr marL="0" lvl="3" indent="0" algn="ctr">
              <a:buNone/>
            </a:pPr>
            <a:r>
              <a:rPr lang="en-ZA" sz="2000" i="1" dirty="0">
                <a:latin typeface="Arial" pitchFamily="34" charset="0"/>
                <a:cs typeface="Arial" pitchFamily="34" charset="0"/>
              </a:rPr>
              <a:t>(Please bind only with punch &amp; binders, not ring-binder, strong staples or plastic sleeves. Index tabs are useful)</a:t>
            </a:r>
          </a:p>
        </p:txBody>
      </p:sp>
      <p:sp>
        <p:nvSpPr>
          <p:cNvPr id="4" name="Rectangle 2"/>
          <p:cNvSpPr txBox="1">
            <a:spLocks noChangeArrowheads="1"/>
          </p:cNvSpPr>
          <p:nvPr/>
        </p:nvSpPr>
        <p:spPr>
          <a:xfrm>
            <a:off x="642910" y="116632"/>
            <a:ext cx="6233346" cy="802506"/>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Submission of bid documents</a:t>
            </a:r>
            <a:endParaRPr lang="en-GB" sz="2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219376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5</a:t>
            </a:fld>
            <a:r>
              <a:rPr lang="en-ZA" sz="1200" dirty="0">
                <a:latin typeface="Arial" pitchFamily="34" charset="0"/>
                <a:cs typeface="Arial" pitchFamily="34" charset="0"/>
              </a:rPr>
              <a:t> </a:t>
            </a:r>
          </a:p>
        </p:txBody>
      </p:sp>
      <p:sp>
        <p:nvSpPr>
          <p:cNvPr id="3" name="TextBox 2"/>
          <p:cNvSpPr txBox="1"/>
          <p:nvPr/>
        </p:nvSpPr>
        <p:spPr>
          <a:xfrm>
            <a:off x="762000" y="1357298"/>
            <a:ext cx="7924800" cy="4339650"/>
          </a:xfrm>
          <a:prstGeom prst="rect">
            <a:avLst/>
          </a:prstGeom>
          <a:noFill/>
        </p:spPr>
        <p:txBody>
          <a:bodyPr wrap="square" rtlCol="0">
            <a:spAutoFit/>
          </a:bodyPr>
          <a:lstStyle/>
          <a:p>
            <a:r>
              <a:rPr lang="en-US" sz="2400" b="1" dirty="0">
                <a:latin typeface="Arial" pitchFamily="34" charset="0"/>
                <a:cs typeface="Arial" pitchFamily="34" charset="0"/>
              </a:rPr>
              <a:t>Document Submission</a:t>
            </a:r>
          </a:p>
          <a:p>
            <a:endParaRPr lang="en-US" sz="2400" b="1" dirty="0">
              <a:latin typeface="Arial" pitchFamily="34" charset="0"/>
              <a:cs typeface="Arial" pitchFamily="34" charset="0"/>
            </a:endParaRPr>
          </a:p>
          <a:p>
            <a:pPr marL="850900" lvl="2" indent="-850900"/>
            <a:r>
              <a:rPr lang="en-ZA" sz="2000" b="1" dirty="0">
                <a:latin typeface="Arial" pitchFamily="34" charset="0"/>
                <a:cs typeface="Arial" pitchFamily="34" charset="0"/>
              </a:rPr>
              <a:t>Set 2: Scanned image of set 1 (i.e. all completed and signed docs and certificates)</a:t>
            </a:r>
          </a:p>
          <a:p>
            <a:pPr marL="266700" lvl="2" indent="-266700"/>
            <a:r>
              <a:rPr lang="en-ZA" sz="2000" b="1" dirty="0">
                <a:latin typeface="Arial" pitchFamily="34" charset="0"/>
                <a:cs typeface="Arial" pitchFamily="34" charset="0"/>
              </a:rPr>
              <a:t>Set 3: Electronic version of bid </a:t>
            </a:r>
          </a:p>
          <a:p>
            <a:pPr marL="730250" lvl="3" indent="-273050">
              <a:buFont typeface="Wingdings" pitchFamily="2" charset="2"/>
              <a:buChar char="Ø"/>
            </a:pPr>
            <a:r>
              <a:rPr lang="en-ZA" sz="2000" dirty="0">
                <a:latin typeface="Arial" pitchFamily="34" charset="0"/>
                <a:cs typeface="Arial" pitchFamily="34" charset="0"/>
              </a:rPr>
              <a:t>Completed fillable PDF bid document PLUS (with reference to PBD4.1 and SBD5) </a:t>
            </a:r>
          </a:p>
          <a:p>
            <a:pPr marL="730250" lvl="3" indent="-273050">
              <a:buFont typeface="Wingdings" pitchFamily="2" charset="2"/>
              <a:buChar char="Ø"/>
            </a:pPr>
            <a:r>
              <a:rPr lang="en-ZA" sz="2000" dirty="0">
                <a:latin typeface="Arial" pitchFamily="34" charset="0"/>
                <a:cs typeface="Arial" pitchFamily="34" charset="0"/>
              </a:rPr>
              <a:t>Completed Bid Response Document in Excel (not PDF)</a:t>
            </a:r>
          </a:p>
          <a:p>
            <a:pPr lvl="1"/>
            <a:endParaRPr lang="en-ZA" dirty="0">
              <a:latin typeface="Arial" pitchFamily="34" charset="0"/>
              <a:cs typeface="Arial" pitchFamily="34" charset="0"/>
            </a:endParaRPr>
          </a:p>
          <a:p>
            <a:pPr lvl="1"/>
            <a:r>
              <a:rPr lang="en-ZA" dirty="0">
                <a:latin typeface="Arial" pitchFamily="34" charset="0"/>
                <a:cs typeface="Arial" pitchFamily="34" charset="0"/>
              </a:rPr>
              <a:t>Set 2 and Set 3 must be included on a CD/Memory Stick and submitted in</a:t>
            </a:r>
            <a:r>
              <a:rPr lang="en-ZA" b="1" dirty="0">
                <a:latin typeface="Arial" pitchFamily="34" charset="0"/>
                <a:cs typeface="Arial" pitchFamily="34" charset="0"/>
              </a:rPr>
              <a:t> a sealed</a:t>
            </a:r>
            <a:r>
              <a:rPr lang="en-ZA" dirty="0">
                <a:latin typeface="Arial" pitchFamily="34" charset="0"/>
                <a:cs typeface="Arial" pitchFamily="34" charset="0"/>
              </a:rPr>
              <a:t> package with Set 1. </a:t>
            </a:r>
          </a:p>
          <a:p>
            <a:pPr lvl="1"/>
            <a:r>
              <a:rPr lang="en-ZA" dirty="0">
                <a:latin typeface="Arial" pitchFamily="34" charset="0"/>
                <a:cs typeface="Arial" pitchFamily="34" charset="0"/>
              </a:rPr>
              <a:t>The full name and address of the bidder, including the return address of the bidder, the bid number and the closing date of the bid must be clearly indicated on the package. </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Submission of bid documents</a:t>
            </a:r>
            <a:endParaRPr lang="en-GB" sz="2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850007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6</a:t>
            </a:fld>
            <a:r>
              <a:rPr lang="en-ZA" sz="1200" dirty="0">
                <a:latin typeface="Arial" pitchFamily="34" charset="0"/>
                <a:cs typeface="Arial" pitchFamily="34" charset="0"/>
              </a:rPr>
              <a:t> </a:t>
            </a:r>
          </a:p>
        </p:txBody>
      </p:sp>
      <p:sp>
        <p:nvSpPr>
          <p:cNvPr id="4" name="Rectangle 2"/>
          <p:cNvSpPr txBox="1">
            <a:spLocks noChangeArrowheads="1"/>
          </p:cNvSpPr>
          <p:nvPr/>
        </p:nvSpPr>
        <p:spPr>
          <a:xfrm>
            <a:off x="642910" y="-71463"/>
            <a:ext cx="5562600" cy="1208905"/>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 Submission of bid documents</a:t>
            </a:r>
            <a:endParaRPr lang="en-GB" sz="2800" b="1" dirty="0">
              <a:solidFill>
                <a:schemeClr val="bg1"/>
              </a:solidFill>
              <a:latin typeface="Arial" pitchFamily="34" charset="0"/>
              <a:cs typeface="Arial" pitchFamily="34" charset="0"/>
            </a:endParaRPr>
          </a:p>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pitchFamily="34" charset="0"/>
              <a:cs typeface="Arial" pitchFamily="34" charset="0"/>
            </a:endParaRPr>
          </a:p>
        </p:txBody>
      </p:sp>
      <p:graphicFrame>
        <p:nvGraphicFramePr>
          <p:cNvPr id="3" name="Table 2">
            <a:extLst>
              <a:ext uri="{FF2B5EF4-FFF2-40B4-BE49-F238E27FC236}">
                <a16:creationId xmlns:a16="http://schemas.microsoft.com/office/drawing/2014/main" id="{5D36C237-881F-4F67-B59B-4D50BFB6E887}"/>
              </a:ext>
            </a:extLst>
          </p:cNvPr>
          <p:cNvGraphicFramePr>
            <a:graphicFrameLocks noGrp="1"/>
          </p:cNvGraphicFramePr>
          <p:nvPr>
            <p:extLst>
              <p:ext uri="{D42A27DB-BD31-4B8C-83A1-F6EECF244321}">
                <p14:modId xmlns:p14="http://schemas.microsoft.com/office/powerpoint/2010/main" val="281775855"/>
              </p:ext>
            </p:extLst>
          </p:nvPr>
        </p:nvGraphicFramePr>
        <p:xfrm>
          <a:off x="642910" y="3284984"/>
          <a:ext cx="7012016" cy="2497896"/>
        </p:xfrm>
        <a:graphic>
          <a:graphicData uri="http://schemas.openxmlformats.org/drawingml/2006/table">
            <a:tbl>
              <a:tblPr firstRow="1" firstCol="1" bandRow="1">
                <a:tableStyleId>{5C22544A-7EE6-4342-B048-85BDC9FD1C3A}</a:tableStyleId>
              </a:tblPr>
              <a:tblGrid>
                <a:gridCol w="909901">
                  <a:extLst>
                    <a:ext uri="{9D8B030D-6E8A-4147-A177-3AD203B41FA5}">
                      <a16:colId xmlns:a16="http://schemas.microsoft.com/office/drawing/2014/main" val="1980586343"/>
                    </a:ext>
                  </a:extLst>
                </a:gridCol>
                <a:gridCol w="704812">
                  <a:extLst>
                    <a:ext uri="{9D8B030D-6E8A-4147-A177-3AD203B41FA5}">
                      <a16:colId xmlns:a16="http://schemas.microsoft.com/office/drawing/2014/main" val="2686303713"/>
                    </a:ext>
                  </a:extLst>
                </a:gridCol>
                <a:gridCol w="2883520">
                  <a:extLst>
                    <a:ext uri="{9D8B030D-6E8A-4147-A177-3AD203B41FA5}">
                      <a16:colId xmlns:a16="http://schemas.microsoft.com/office/drawing/2014/main" val="2951982985"/>
                    </a:ext>
                  </a:extLst>
                </a:gridCol>
                <a:gridCol w="380570">
                  <a:extLst>
                    <a:ext uri="{9D8B030D-6E8A-4147-A177-3AD203B41FA5}">
                      <a16:colId xmlns:a16="http://schemas.microsoft.com/office/drawing/2014/main" val="2319159658"/>
                    </a:ext>
                  </a:extLst>
                </a:gridCol>
                <a:gridCol w="387791">
                  <a:extLst>
                    <a:ext uri="{9D8B030D-6E8A-4147-A177-3AD203B41FA5}">
                      <a16:colId xmlns:a16="http://schemas.microsoft.com/office/drawing/2014/main" val="1548414214"/>
                    </a:ext>
                  </a:extLst>
                </a:gridCol>
                <a:gridCol w="384181">
                  <a:extLst>
                    <a:ext uri="{9D8B030D-6E8A-4147-A177-3AD203B41FA5}">
                      <a16:colId xmlns:a16="http://schemas.microsoft.com/office/drawing/2014/main" val="3872097"/>
                    </a:ext>
                  </a:extLst>
                </a:gridCol>
                <a:gridCol w="1361241">
                  <a:extLst>
                    <a:ext uri="{9D8B030D-6E8A-4147-A177-3AD203B41FA5}">
                      <a16:colId xmlns:a16="http://schemas.microsoft.com/office/drawing/2014/main" val="685790446"/>
                    </a:ext>
                  </a:extLst>
                </a:gridCol>
              </a:tblGrid>
              <a:tr h="323844">
                <a:tc>
                  <a:txBody>
                    <a:bodyPr/>
                    <a:lstStyle/>
                    <a:p>
                      <a:pPr algn="ctr"/>
                      <a:r>
                        <a:rPr lang="en-US" sz="1100">
                          <a:effectLst/>
                        </a:rPr>
                        <a:t>Compilation Sequence</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Admin Code</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US" sz="1100">
                          <a:effectLst/>
                        </a:rPr>
                        <a:t>Document Name</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N/A</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Yes</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No</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Remark</a:t>
                      </a:r>
                      <a:endParaRPr lang="en-ZA"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2837350"/>
                  </a:ext>
                </a:extLst>
              </a:tr>
              <a:tr h="276616">
                <a:tc>
                  <a:txBody>
                    <a:bodyPr/>
                    <a:lstStyle/>
                    <a:p>
                      <a:pPr algn="ctr"/>
                      <a:r>
                        <a:rPr lang="en-US" sz="1100">
                          <a:effectLst/>
                        </a:rPr>
                        <a:t>1</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CL</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US" sz="1100" dirty="0">
                          <a:effectLst/>
                        </a:rPr>
                        <a:t>Covering Letter</a:t>
                      </a:r>
                      <a:endParaRPr lang="en-ZA"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0041358"/>
                  </a:ext>
                </a:extLst>
              </a:tr>
              <a:tr h="276616">
                <a:tc>
                  <a:txBody>
                    <a:bodyPr/>
                    <a:lstStyle/>
                    <a:p>
                      <a:pPr algn="ctr"/>
                      <a:r>
                        <a:rPr lang="en-US" sz="1100">
                          <a:effectLst/>
                        </a:rPr>
                        <a:t>2</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BSRA</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US" sz="1100">
                          <a:effectLst/>
                        </a:rPr>
                        <a:t>Bid Signature. Resolution/Authority to sign bid</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46429053"/>
                  </a:ext>
                </a:extLst>
              </a:tr>
              <a:tr h="276616">
                <a:tc>
                  <a:txBody>
                    <a:bodyPr/>
                    <a:lstStyle/>
                    <a:p>
                      <a:pPr algn="ctr"/>
                      <a:r>
                        <a:rPr lang="en-US" sz="1100" dirty="0">
                          <a:effectLst/>
                        </a:rPr>
                        <a:t>3</a:t>
                      </a:r>
                      <a:endParaRPr lang="en-ZA"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BFI</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US" sz="1100">
                          <a:effectLst/>
                        </a:rPr>
                        <a:t>Bid/File Index</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29960644"/>
                  </a:ext>
                </a:extLst>
              </a:tr>
              <a:tr h="276616">
                <a:tc>
                  <a:txBody>
                    <a:bodyPr/>
                    <a:lstStyle/>
                    <a:p>
                      <a:pPr algn="ctr"/>
                      <a:r>
                        <a:rPr lang="en-US" sz="1100">
                          <a:effectLst/>
                        </a:rPr>
                        <a:t>4</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PBD4.1</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US" sz="1100">
                          <a:effectLst/>
                        </a:rPr>
                        <a:t>PBD 4.1: Contact Details of Bidder</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1367755"/>
                  </a:ext>
                </a:extLst>
              </a:tr>
              <a:tr h="276616">
                <a:tc>
                  <a:txBody>
                    <a:bodyPr/>
                    <a:lstStyle/>
                    <a:p>
                      <a:pPr algn="ctr"/>
                      <a:r>
                        <a:rPr lang="en-US" sz="1100">
                          <a:effectLst/>
                        </a:rPr>
                        <a:t>5</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SBD5.1</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US" sz="1100">
                          <a:effectLst/>
                        </a:rPr>
                        <a:t>SBD 1: Invitation to bid</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74450521"/>
                  </a:ext>
                </a:extLst>
              </a:tr>
              <a:tr h="276616">
                <a:tc>
                  <a:txBody>
                    <a:bodyPr/>
                    <a:lstStyle/>
                    <a:p>
                      <a:pPr algn="ctr"/>
                      <a:r>
                        <a:rPr lang="en-US" sz="1100">
                          <a:effectLst/>
                        </a:rPr>
                        <a:t>6</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TCP</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US" sz="1100">
                          <a:effectLst/>
                        </a:rPr>
                        <a:t>Tax Clearance Pin Issued</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206169682"/>
                  </a:ext>
                </a:extLst>
              </a:tr>
              <a:tr h="452032">
                <a:tc>
                  <a:txBody>
                    <a:bodyPr/>
                    <a:lstStyle/>
                    <a:p>
                      <a:pPr algn="ctr"/>
                      <a:r>
                        <a:rPr lang="en-US" sz="1100">
                          <a:effectLst/>
                        </a:rPr>
                        <a:t>7</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CSD</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US" sz="1100">
                          <a:effectLst/>
                        </a:rPr>
                        <a:t>CSD Registration report - A certified copy of latest and complete report.  Note:  CSD summary report will not be accepted.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dirty="0">
                          <a:effectLst/>
                        </a:rPr>
                        <a:t> </a:t>
                      </a:r>
                      <a:endParaRPr lang="en-ZA"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71326853"/>
                  </a:ext>
                </a:extLst>
              </a:tr>
            </a:tbl>
          </a:graphicData>
        </a:graphic>
      </p:graphicFrame>
      <p:sp>
        <p:nvSpPr>
          <p:cNvPr id="6" name="Rectangle 5">
            <a:extLst>
              <a:ext uri="{FF2B5EF4-FFF2-40B4-BE49-F238E27FC236}">
                <a16:creationId xmlns:a16="http://schemas.microsoft.com/office/drawing/2014/main" id="{896426F7-236A-4627-AFC4-CBCDABDC04E4}"/>
              </a:ext>
            </a:extLst>
          </p:cNvPr>
          <p:cNvSpPr/>
          <p:nvPr/>
        </p:nvSpPr>
        <p:spPr>
          <a:xfrm>
            <a:off x="642910" y="1137443"/>
            <a:ext cx="6215090" cy="1754326"/>
          </a:xfrm>
          <a:prstGeom prst="rect">
            <a:avLst/>
          </a:prstGeom>
        </p:spPr>
        <p:txBody>
          <a:bodyPr wrap="square">
            <a:spAutoFit/>
          </a:bodyPr>
          <a:lstStyle/>
          <a:p>
            <a:pPr marL="285750" indent="-285750">
              <a:buFont typeface="Wingdings" panose="05000000000000000000" pitchFamily="2" charset="2"/>
              <a:buChar char="Ø"/>
            </a:pPr>
            <a:r>
              <a:rPr lang="en-GB" dirty="0">
                <a:latin typeface="Arial" panose="020B0604020202020204" pitchFamily="34" charset="0"/>
                <a:cs typeface="Arial" panose="020B0604020202020204" pitchFamily="34" charset="0"/>
              </a:rPr>
              <a:t>All bid documents must be sorted, filed and submitted in the </a:t>
            </a:r>
            <a:r>
              <a:rPr lang="en-GB" b="1" dirty="0">
                <a:latin typeface="Arial" panose="020B0604020202020204" pitchFamily="34" charset="0"/>
                <a:cs typeface="Arial" panose="020B0604020202020204" pitchFamily="34" charset="0"/>
              </a:rPr>
              <a:t>exact order as indicated in the bid documents checklist</a:t>
            </a:r>
            <a:endParaRPr lang="en-ZA" dirty="0">
              <a:latin typeface="Arial" pitchFamily="34" charset="0"/>
              <a:cs typeface="Arial" pitchFamily="34" charset="0"/>
            </a:endParaRPr>
          </a:p>
          <a:p>
            <a:pPr marL="285750" indent="-285750">
              <a:buFont typeface="Wingdings" panose="05000000000000000000" pitchFamily="2" charset="2"/>
              <a:buChar char="Ø"/>
            </a:pPr>
            <a:r>
              <a:rPr lang="en-ZA" dirty="0">
                <a:latin typeface="Arial" pitchFamily="34" charset="0"/>
                <a:cs typeface="Arial" pitchFamily="34" charset="0"/>
              </a:rPr>
              <a:t>All fields must be completed.</a:t>
            </a:r>
          </a:p>
          <a:p>
            <a:pPr marL="285750" indent="-285750">
              <a:buFont typeface="Wingdings" panose="05000000000000000000" pitchFamily="2" charset="2"/>
              <a:buChar char="Ø"/>
            </a:pPr>
            <a:r>
              <a:rPr lang="en-ZA" dirty="0">
                <a:latin typeface="Arial" pitchFamily="34" charset="0"/>
                <a:cs typeface="Arial" pitchFamily="34" charset="0"/>
              </a:rPr>
              <a:t>Where information requested is not relevant this should be indicated with N/A. </a:t>
            </a:r>
            <a:endParaRPr lang="en-ZA" dirty="0"/>
          </a:p>
        </p:txBody>
      </p:sp>
    </p:spTree>
    <p:extLst>
      <p:ext uri="{BB962C8B-B14F-4D97-AF65-F5344CB8AC3E}">
        <p14:creationId xmlns:p14="http://schemas.microsoft.com/office/powerpoint/2010/main" val="3139947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7</a:t>
            </a:fld>
            <a:r>
              <a:rPr lang="en-ZA" sz="1200" dirty="0">
                <a:latin typeface="Arial" pitchFamily="34" charset="0"/>
                <a:cs typeface="Arial" pitchFamily="34" charset="0"/>
              </a:rPr>
              <a:t> </a:t>
            </a:r>
          </a:p>
        </p:txBody>
      </p:sp>
      <p:sp>
        <p:nvSpPr>
          <p:cNvPr id="3" name="TextBox 2"/>
          <p:cNvSpPr txBox="1"/>
          <p:nvPr/>
        </p:nvSpPr>
        <p:spPr>
          <a:xfrm>
            <a:off x="480479" y="1086951"/>
            <a:ext cx="8219254" cy="830997"/>
          </a:xfrm>
          <a:prstGeom prst="rect">
            <a:avLst/>
          </a:prstGeom>
          <a:noFill/>
        </p:spPr>
        <p:txBody>
          <a:bodyPr wrap="square" rtlCol="0">
            <a:spAutoFit/>
          </a:bodyPr>
          <a:lstStyle/>
          <a:p>
            <a:r>
              <a:rPr lang="en-US" sz="2400" b="1" dirty="0">
                <a:latin typeface="Arial" pitchFamily="34" charset="0"/>
                <a:cs typeface="Arial" pitchFamily="34" charset="0"/>
              </a:rPr>
              <a:t>Phases of evaluation</a:t>
            </a:r>
          </a:p>
          <a:p>
            <a:endParaRPr lang="en-US" sz="2400" b="1" dirty="0">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Evaluation Criteria</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839349715"/>
              </p:ext>
            </p:extLst>
          </p:nvPr>
        </p:nvGraphicFramePr>
        <p:xfrm>
          <a:off x="493412" y="1674701"/>
          <a:ext cx="6575404" cy="2717800"/>
        </p:xfrm>
        <a:graphic>
          <a:graphicData uri="http://schemas.openxmlformats.org/drawingml/2006/table">
            <a:tbl>
              <a:tblPr firstRow="1" bandRow="1">
                <a:tableStyleId>{F5AB1C69-6EDB-4FF4-983F-18BD219EF322}</a:tableStyleId>
              </a:tblPr>
              <a:tblGrid>
                <a:gridCol w="1643851">
                  <a:extLst>
                    <a:ext uri="{9D8B030D-6E8A-4147-A177-3AD203B41FA5}">
                      <a16:colId xmlns:a16="http://schemas.microsoft.com/office/drawing/2014/main" val="1143099251"/>
                    </a:ext>
                  </a:extLst>
                </a:gridCol>
                <a:gridCol w="1643851">
                  <a:extLst>
                    <a:ext uri="{9D8B030D-6E8A-4147-A177-3AD203B41FA5}">
                      <a16:colId xmlns:a16="http://schemas.microsoft.com/office/drawing/2014/main" val="285351125"/>
                    </a:ext>
                  </a:extLst>
                </a:gridCol>
                <a:gridCol w="1643851">
                  <a:extLst>
                    <a:ext uri="{9D8B030D-6E8A-4147-A177-3AD203B41FA5}">
                      <a16:colId xmlns:a16="http://schemas.microsoft.com/office/drawing/2014/main" val="1759117132"/>
                    </a:ext>
                  </a:extLst>
                </a:gridCol>
                <a:gridCol w="1643851">
                  <a:extLst>
                    <a:ext uri="{9D8B030D-6E8A-4147-A177-3AD203B41FA5}">
                      <a16:colId xmlns:a16="http://schemas.microsoft.com/office/drawing/2014/main" val="2079406967"/>
                    </a:ext>
                  </a:extLst>
                </a:gridCol>
              </a:tblGrid>
              <a:tr h="370840">
                <a:tc>
                  <a:txBody>
                    <a:bodyPr/>
                    <a:lstStyle/>
                    <a:p>
                      <a:pPr algn="ctr">
                        <a:lnSpc>
                          <a:spcPct val="150000"/>
                        </a:lnSpc>
                        <a:spcAft>
                          <a:spcPts val="0"/>
                        </a:spcAft>
                      </a:pPr>
                      <a:r>
                        <a:rPr lang="en-GB" sz="1800" b="1" dirty="0">
                          <a:effectLst/>
                          <a:latin typeface="Arial" panose="020B0604020202020204" pitchFamily="34" charset="0"/>
                          <a:ea typeface="Times New Roman" panose="02020603050405020304" pitchFamily="18" charset="0"/>
                          <a:cs typeface="Arial" panose="020B0604020202020204" pitchFamily="34" charset="0"/>
                        </a:rPr>
                        <a:t>Phase I</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spcAft>
                          <a:spcPts val="0"/>
                        </a:spcAft>
                      </a:pPr>
                      <a:r>
                        <a:rPr lang="en-GB" sz="1800" b="1" dirty="0">
                          <a:effectLst/>
                          <a:latin typeface="Arial" panose="020B0604020202020204" pitchFamily="34" charset="0"/>
                          <a:ea typeface="Times New Roman" panose="02020603050405020304" pitchFamily="18" charset="0"/>
                          <a:cs typeface="Arial" panose="020B0604020202020204" pitchFamily="34" charset="0"/>
                        </a:rPr>
                        <a:t>Phase II</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50000"/>
                        </a:lnSpc>
                        <a:spcAft>
                          <a:spcPts val="0"/>
                        </a:spcAft>
                      </a:pPr>
                      <a:r>
                        <a:rPr lang="en-GB" sz="1800" b="1" dirty="0">
                          <a:effectLst/>
                          <a:latin typeface="Arial" panose="020B0604020202020204" pitchFamily="34" charset="0"/>
                          <a:ea typeface="Times New Roman" panose="02020603050405020304" pitchFamily="18" charset="0"/>
                          <a:cs typeface="Arial" panose="020B0604020202020204" pitchFamily="34" charset="0"/>
                        </a:rPr>
                        <a:t>Phase III</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r>
                        <a:rPr lang="en-US" dirty="0">
                          <a:latin typeface="Arial" panose="020B0604020202020204" pitchFamily="34" charset="0"/>
                          <a:cs typeface="Arial" panose="020B0604020202020204" pitchFamily="34" charset="0"/>
                        </a:rPr>
                        <a:t>Phase IV</a:t>
                      </a:r>
                    </a:p>
                  </a:txBody>
                  <a:tcPr/>
                </a:tc>
                <a:extLst>
                  <a:ext uri="{0D108BD9-81ED-4DB2-BD59-A6C34878D82A}">
                    <a16:rowId xmlns:a16="http://schemas.microsoft.com/office/drawing/2014/main" val="408721080"/>
                  </a:ext>
                </a:extLst>
              </a:tr>
              <a:tr h="370840">
                <a:tc>
                  <a:txBody>
                    <a:bodyPr/>
                    <a:lstStyle/>
                    <a:p>
                      <a:pPr algn="l">
                        <a:lnSpc>
                          <a:spcPct val="100000"/>
                        </a:lnSpc>
                        <a:spcAft>
                          <a:spcPts val="0"/>
                        </a:spcAft>
                      </a:pPr>
                      <a:r>
                        <a:rPr lang="en-GB" sz="1400" b="0" dirty="0">
                          <a:effectLst/>
                          <a:latin typeface="Arial" panose="020B0604020202020204" pitchFamily="34" charset="0"/>
                          <a:ea typeface="Times New Roman" panose="02020603050405020304" pitchFamily="18" charset="0"/>
                          <a:cs typeface="Arial" panose="020B0604020202020204" pitchFamily="34" charset="0"/>
                        </a:rPr>
                        <a:t>Mandatory and other bid requirements</a:t>
                      </a:r>
                      <a:endParaRPr lang="en-ZA"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00000"/>
                        </a:lnSpc>
                        <a:spcAft>
                          <a:spcPts val="0"/>
                        </a:spcAft>
                      </a:pPr>
                      <a:r>
                        <a:rPr lang="en-GB" sz="1400" b="0" dirty="0">
                          <a:effectLst/>
                          <a:latin typeface="Arial" panose="020B0604020202020204" pitchFamily="34" charset="0"/>
                          <a:ea typeface="Times New Roman" panose="02020603050405020304" pitchFamily="18" charset="0"/>
                          <a:cs typeface="Arial" panose="020B0604020202020204" pitchFamily="34" charset="0"/>
                        </a:rPr>
                        <a:t>Product technical compliance</a:t>
                      </a:r>
                      <a:endParaRPr lang="en-ZA"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00000"/>
                        </a:lnSpc>
                        <a:spcAft>
                          <a:spcPts val="0"/>
                        </a:spcAft>
                      </a:pPr>
                      <a:r>
                        <a:rPr lang="en-GB" sz="1400" b="0" dirty="0">
                          <a:effectLst/>
                          <a:latin typeface="Arial" panose="020B0604020202020204" pitchFamily="34" charset="0"/>
                          <a:ea typeface="Times New Roman" panose="02020603050405020304" pitchFamily="18" charset="0"/>
                          <a:cs typeface="Arial" panose="020B0604020202020204" pitchFamily="34" charset="0"/>
                        </a:rPr>
                        <a:t>Price and </a:t>
                      </a:r>
                      <a:endParaRPr lang="en-ZA" sz="1400" b="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00000"/>
                        </a:lnSpc>
                        <a:spcAft>
                          <a:spcPts val="0"/>
                        </a:spcAft>
                      </a:pPr>
                      <a:r>
                        <a:rPr lang="en-GB" sz="1400" b="0" dirty="0">
                          <a:effectLst/>
                          <a:latin typeface="Arial" panose="020B0604020202020204" pitchFamily="34" charset="0"/>
                          <a:ea typeface="Times New Roman" panose="02020603050405020304" pitchFamily="18" charset="0"/>
                          <a:cs typeface="Arial" panose="020B0604020202020204" pitchFamily="34" charset="0"/>
                        </a:rPr>
                        <a:t>B-BBEE</a:t>
                      </a:r>
                      <a:endParaRPr lang="en-ZA"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00000"/>
                        </a:lnSpc>
                        <a:spcAft>
                          <a:spcPts val="0"/>
                        </a:spcAft>
                      </a:pPr>
                      <a:r>
                        <a:rPr lang="en-GB" sz="1400" b="0" dirty="0">
                          <a:effectLst/>
                          <a:latin typeface="Arial" panose="020B0604020202020204" pitchFamily="34" charset="0"/>
                          <a:ea typeface="Times New Roman" panose="02020603050405020304" pitchFamily="18" charset="0"/>
                          <a:cs typeface="Arial" panose="020B0604020202020204" pitchFamily="34" charset="0"/>
                        </a:rPr>
                        <a:t>Recommendation and Award</a:t>
                      </a:r>
                      <a:endParaRPr lang="en-ZA"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20342472"/>
                  </a:ext>
                </a:extLst>
              </a:tr>
              <a:tr h="370840">
                <a:tc>
                  <a:txBody>
                    <a:bodyPr/>
                    <a:lstStyle/>
                    <a:p>
                      <a:pPr algn="l">
                        <a:lnSpc>
                          <a:spcPct val="100000"/>
                        </a:lnSpc>
                        <a:spcAft>
                          <a:spcPts val="0"/>
                        </a:spcAft>
                      </a:pPr>
                      <a:endParaRPr lang="en-GB"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p>
                      <a:pPr algn="l">
                        <a:lnSpc>
                          <a:spcPct val="100000"/>
                        </a:lnSpc>
                        <a:spcAft>
                          <a:spcPts val="0"/>
                        </a:spcAft>
                      </a:pPr>
                      <a:r>
                        <a:rPr lang="en-GB"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Compliance with mandatory and other bid requirements</a:t>
                      </a:r>
                      <a:endParaRPr lang="en-ZA"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00000"/>
                        </a:lnSpc>
                        <a:spcAft>
                          <a:spcPts val="0"/>
                        </a:spcAft>
                      </a:pPr>
                      <a:endParaRPr lang="en-GB"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p>
                      <a:pPr algn="l">
                        <a:lnSpc>
                          <a:spcPct val="100000"/>
                        </a:lnSpc>
                        <a:spcAft>
                          <a:spcPts val="0"/>
                        </a:spcAft>
                      </a:pPr>
                      <a:r>
                        <a:rPr lang="en-GB"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Compliance with specifications</a:t>
                      </a:r>
                      <a:endParaRPr lang="en-ZA"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p>
                      <a:pPr algn="l">
                        <a:lnSpc>
                          <a:spcPct val="100000"/>
                        </a:lnSpc>
                        <a:spcAft>
                          <a:spcPts val="0"/>
                        </a:spcAft>
                      </a:pPr>
                      <a:r>
                        <a:rPr lang="en-GB"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Test Reports received from sample evaluation sites</a:t>
                      </a:r>
                      <a:endParaRPr lang="en-ZA"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p>
                      <a:pPr algn="l">
                        <a:lnSpc>
                          <a:spcPct val="100000"/>
                        </a:lnSpc>
                        <a:spcAft>
                          <a:spcPts val="0"/>
                        </a:spcAft>
                      </a:pPr>
                      <a:r>
                        <a:rPr lang="en-GB"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 </a:t>
                      </a:r>
                      <a:endParaRPr lang="en-ZA"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00000"/>
                        </a:lnSpc>
                        <a:spcAft>
                          <a:spcPts val="0"/>
                        </a:spcAft>
                      </a:pPr>
                      <a:endParaRPr lang="en-GB"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p>
                      <a:pPr algn="l">
                        <a:lnSpc>
                          <a:spcPct val="100000"/>
                        </a:lnSpc>
                        <a:spcAft>
                          <a:spcPts val="0"/>
                        </a:spcAft>
                      </a:pPr>
                      <a:r>
                        <a:rPr lang="en-GB"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Bids evaluated in terms of the 90/10 preference system</a:t>
                      </a:r>
                      <a:endParaRPr lang="en-ZA"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00000"/>
                        </a:lnSpc>
                        <a:spcAft>
                          <a:spcPts val="0"/>
                        </a:spcAft>
                      </a:pPr>
                      <a:endParaRPr lang="en-GB"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p>
                      <a:pPr algn="l">
                        <a:lnSpc>
                          <a:spcPct val="100000"/>
                        </a:lnSpc>
                        <a:spcAft>
                          <a:spcPts val="0"/>
                        </a:spcAft>
                      </a:pPr>
                      <a:r>
                        <a:rPr lang="en-GB"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Recommendation and award</a:t>
                      </a:r>
                      <a:endParaRPr lang="en-ZA"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46741050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8</a:t>
            </a:fld>
            <a:r>
              <a:rPr lang="en-ZA" sz="1200" dirty="0">
                <a:latin typeface="Arial" pitchFamily="34" charset="0"/>
                <a:cs typeface="Arial" pitchFamily="34" charset="0"/>
              </a:rPr>
              <a:t> </a:t>
            </a:r>
          </a:p>
        </p:txBody>
      </p:sp>
      <p:sp>
        <p:nvSpPr>
          <p:cNvPr id="3" name="TextBox 2"/>
          <p:cNvSpPr txBox="1"/>
          <p:nvPr/>
        </p:nvSpPr>
        <p:spPr>
          <a:xfrm>
            <a:off x="539552" y="1244059"/>
            <a:ext cx="7924800" cy="3785652"/>
          </a:xfrm>
          <a:prstGeom prst="rect">
            <a:avLst/>
          </a:prstGeom>
          <a:noFill/>
        </p:spPr>
        <p:txBody>
          <a:bodyPr wrap="square" rtlCol="0">
            <a:spAutoFit/>
          </a:bodyPr>
          <a:lstStyle/>
          <a:p>
            <a:pPr marL="342900" indent="-342900">
              <a:buFont typeface="Wingdings" panose="05000000000000000000" pitchFamily="2" charset="2"/>
              <a:buChar char="ü"/>
            </a:pPr>
            <a:r>
              <a:rPr lang="en-GB" sz="2400" dirty="0">
                <a:latin typeface="Arial" pitchFamily="34" charset="0"/>
                <a:cs typeface="Arial" pitchFamily="34" charset="0"/>
              </a:rPr>
              <a:t>Registration on the Central Supplier Database (CSD)</a:t>
            </a:r>
          </a:p>
          <a:p>
            <a:endParaRPr lang="en-GB" sz="2400" dirty="0">
              <a:latin typeface="Arial" pitchFamily="34" charset="0"/>
              <a:cs typeface="Arial" pitchFamily="34" charset="0"/>
            </a:endParaRPr>
          </a:p>
          <a:p>
            <a:pPr marL="342900" indent="-342900">
              <a:buFont typeface="Wingdings" panose="05000000000000000000" pitchFamily="2" charset="2"/>
              <a:buChar char="ü"/>
            </a:pPr>
            <a:r>
              <a:rPr lang="en-GB" sz="2400" dirty="0">
                <a:latin typeface="Arial" pitchFamily="34" charset="0"/>
                <a:cs typeface="Arial" pitchFamily="34" charset="0"/>
              </a:rPr>
              <a:t>Submission of Tax Clearance pin </a:t>
            </a:r>
          </a:p>
          <a:p>
            <a:pPr marL="342900" indent="-342900">
              <a:buFont typeface="Wingdings" panose="05000000000000000000" pitchFamily="2" charset="2"/>
              <a:buChar char="ü"/>
            </a:pPr>
            <a:endParaRPr lang="en-GB" sz="2400" dirty="0">
              <a:latin typeface="Arial" pitchFamily="34" charset="0"/>
              <a:cs typeface="Arial" pitchFamily="34" charset="0"/>
            </a:endParaRPr>
          </a:p>
          <a:p>
            <a:pPr marL="1257300" lvl="2" indent="-342900">
              <a:buFont typeface="Wingdings" panose="05000000000000000000" pitchFamily="2" charset="2"/>
              <a:buChar char="v"/>
            </a:pPr>
            <a:r>
              <a:rPr lang="en-GB" sz="2400" dirty="0">
                <a:solidFill>
                  <a:schemeClr val="bg1">
                    <a:lumMod val="50000"/>
                  </a:schemeClr>
                </a:solidFill>
                <a:latin typeface="Arial" pitchFamily="34" charset="0"/>
                <a:cs typeface="Arial" pitchFamily="34" charset="0"/>
              </a:rPr>
              <a:t>   </a:t>
            </a:r>
            <a:r>
              <a:rPr lang="en-GB" sz="2400" dirty="0">
                <a:latin typeface="Arial" pitchFamily="34" charset="0"/>
                <a:cs typeface="Arial" pitchFamily="34" charset="0"/>
              </a:rPr>
              <a:t>Bidders should be Tax compliant at time of the evaluation. </a:t>
            </a:r>
          </a:p>
          <a:p>
            <a:pPr lvl="2"/>
            <a:endParaRPr lang="en-GB" sz="2400" dirty="0">
              <a:latin typeface="Arial" pitchFamily="34" charset="0"/>
              <a:cs typeface="Arial" pitchFamily="34" charset="0"/>
            </a:endParaRPr>
          </a:p>
          <a:p>
            <a:pPr marL="342900" indent="-342900">
              <a:buFont typeface="Wingdings" panose="05000000000000000000" pitchFamily="2" charset="2"/>
              <a:buChar char="ü"/>
            </a:pPr>
            <a:r>
              <a:rPr lang="en-GB" sz="2400" dirty="0">
                <a:latin typeface="Arial" pitchFamily="34" charset="0"/>
                <a:cs typeface="Arial" pitchFamily="34" charset="0"/>
              </a:rPr>
              <a:t>All bids documents outlined under Bid Document checklist</a:t>
            </a:r>
          </a:p>
          <a:p>
            <a:endParaRPr lang="en-GB"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err="1">
                <a:ln>
                  <a:noFill/>
                </a:ln>
                <a:solidFill>
                  <a:schemeClr val="bg1"/>
                </a:solidFill>
                <a:uLnTx/>
                <a:uFillTx/>
                <a:latin typeface="Arial" pitchFamily="34" charset="0"/>
                <a:ea typeface="+mj-ea"/>
                <a:cs typeface="Arial" pitchFamily="34" charset="0"/>
              </a:rPr>
              <a:t>Administ</a:t>
            </a:r>
            <a:r>
              <a:rPr lang="en-GB" sz="2800" b="1" dirty="0" err="1">
                <a:solidFill>
                  <a:schemeClr val="bg1"/>
                </a:solidFill>
                <a:latin typeface="Arial" pitchFamily="34" charset="0"/>
                <a:ea typeface="+mj-ea"/>
                <a:cs typeface="Arial" pitchFamily="34" charset="0"/>
              </a:rPr>
              <a:t>rative</a:t>
            </a:r>
            <a:r>
              <a:rPr lang="en-GB" sz="2800" b="1" dirty="0">
                <a:solidFill>
                  <a:schemeClr val="bg1"/>
                </a:solidFill>
                <a:latin typeface="Arial" pitchFamily="34" charset="0"/>
                <a:ea typeface="+mj-ea"/>
                <a:cs typeface="Arial" pitchFamily="34" charset="0"/>
              </a:rPr>
              <a:t> requirements (Phase 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35977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9</a:t>
            </a:fld>
            <a:r>
              <a:rPr lang="en-ZA" sz="1200" dirty="0">
                <a:latin typeface="Arial" pitchFamily="34" charset="0"/>
                <a:cs typeface="Arial" pitchFamily="34" charset="0"/>
              </a:rPr>
              <a:t> </a:t>
            </a:r>
          </a:p>
        </p:txBody>
      </p:sp>
      <p:sp>
        <p:nvSpPr>
          <p:cNvPr id="3" name="TextBox 2"/>
          <p:cNvSpPr txBox="1"/>
          <p:nvPr/>
        </p:nvSpPr>
        <p:spPr>
          <a:xfrm>
            <a:off x="323528" y="1092762"/>
            <a:ext cx="8496944" cy="4616648"/>
          </a:xfrm>
          <a:prstGeom prst="rect">
            <a:avLst/>
          </a:prstGeom>
          <a:noFill/>
        </p:spPr>
        <p:txBody>
          <a:bodyPr wrap="square" rtlCol="0">
            <a:spAutoFit/>
          </a:bodyPr>
          <a:lstStyle/>
          <a:p>
            <a:pPr marL="512763" indent="-512763">
              <a:lnSpc>
                <a:spcPct val="150000"/>
              </a:lnSpc>
              <a:buFont typeface="Arial" panose="020B0604020202020204" pitchFamily="34" charset="0"/>
              <a:buChar char="•"/>
            </a:pPr>
            <a:r>
              <a:rPr lang="en-ZA" sz="2000" dirty="0">
                <a:latin typeface="Arial" panose="020B0604020202020204" pitchFamily="34" charset="0"/>
                <a:cs typeface="Arial" panose="020B0604020202020204" pitchFamily="34" charset="0"/>
              </a:rPr>
              <a:t>The bidder offering a product must be the holder of a </a:t>
            </a:r>
            <a:r>
              <a:rPr lang="en-ZA" sz="2000" b="1" dirty="0">
                <a:latin typeface="Arial" panose="020B0604020202020204" pitchFamily="34" charset="0"/>
                <a:cs typeface="Arial" panose="020B0604020202020204" pitchFamily="34" charset="0"/>
              </a:rPr>
              <a:t>licence to manufacture medicines and/or medical devices </a:t>
            </a:r>
            <a:r>
              <a:rPr lang="en-ZA" sz="2000" dirty="0">
                <a:latin typeface="Arial" panose="020B0604020202020204" pitchFamily="34" charset="0"/>
                <a:cs typeface="Arial" panose="020B0604020202020204" pitchFamily="34" charset="0"/>
              </a:rPr>
              <a:t>issued in terms of section 22C (1)(b) of the Medicines and Related Substances Act, 1965 (Act 101 of 1965), as amended. </a:t>
            </a:r>
          </a:p>
          <a:p>
            <a:pPr marL="512763" indent="-512763">
              <a:lnSpc>
                <a:spcPct val="150000"/>
              </a:lnSpc>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a:p>
            <a:pPr marL="512763" indent="-512763">
              <a:lnSpc>
                <a:spcPct val="150000"/>
              </a:lnSpc>
              <a:buFont typeface="Wingdings" panose="05000000000000000000" pitchFamily="2" charset="2"/>
              <a:buChar char="ü"/>
            </a:pPr>
            <a:r>
              <a:rPr lang="en-US" sz="2000" dirty="0">
                <a:latin typeface="Arial" panose="020B0604020202020204" pitchFamily="34" charset="0"/>
                <a:cs typeface="Arial" panose="020B0604020202020204" pitchFamily="34" charset="0"/>
              </a:rPr>
              <a:t>A </a:t>
            </a:r>
            <a:r>
              <a:rPr lang="en-US" sz="2000" b="1" dirty="0">
                <a:latin typeface="Arial" panose="020B0604020202020204" pitchFamily="34" charset="0"/>
                <a:cs typeface="Arial" panose="020B0604020202020204" pitchFamily="34" charset="0"/>
              </a:rPr>
              <a:t>certified copy </a:t>
            </a:r>
            <a:r>
              <a:rPr lang="en-US" sz="2000" dirty="0">
                <a:latin typeface="Arial" panose="020B0604020202020204" pitchFamily="34" charset="0"/>
                <a:cs typeface="Arial" panose="020B0604020202020204" pitchFamily="34" charset="0"/>
              </a:rPr>
              <a:t>of the original </a:t>
            </a:r>
            <a:r>
              <a:rPr lang="en-US" sz="2000" dirty="0" err="1">
                <a:latin typeface="Arial" panose="020B0604020202020204" pitchFamily="34" charset="0"/>
                <a:cs typeface="Arial" panose="020B0604020202020204" pitchFamily="34" charset="0"/>
              </a:rPr>
              <a:t>licence</a:t>
            </a:r>
            <a:r>
              <a:rPr lang="en-US" sz="2000" dirty="0">
                <a:latin typeface="Arial" panose="020B0604020202020204" pitchFamily="34" charset="0"/>
                <a:cs typeface="Arial" panose="020B0604020202020204" pitchFamily="34" charset="0"/>
              </a:rPr>
              <a:t> must be submitted by the bidder offering the product.</a:t>
            </a:r>
          </a:p>
          <a:p>
            <a:pPr marL="512763" indent="-512763">
              <a:lnSpc>
                <a:spcPct val="150000"/>
              </a:lnSpc>
            </a:pPr>
            <a:endParaRPr lang="en-US" sz="2000" dirty="0">
              <a:solidFill>
                <a:srgbClr val="FF0000"/>
              </a:solidFill>
              <a:latin typeface="Arial" panose="020B0604020202020204" pitchFamily="34" charset="0"/>
              <a:cs typeface="Arial" panose="020B0604020202020204" pitchFamily="34" charset="0"/>
            </a:endParaRPr>
          </a:p>
          <a:p>
            <a:pPr marL="512763" indent="-512763">
              <a:lnSpc>
                <a:spcPct val="150000"/>
              </a:lnSpc>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a:p>
            <a:pPr algn="just"/>
            <a:endParaRPr lang="en-US"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Legislative requirements (Phase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392967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1688</TotalTime>
  <Words>2784</Words>
  <Application>Microsoft Office PowerPoint</Application>
  <PresentationFormat>On-screen Show (4:3)</PresentationFormat>
  <Paragraphs>381</Paragraphs>
  <Slides>30</Slides>
  <Notes>8</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30</vt:i4>
      </vt:variant>
    </vt:vector>
  </HeadingPairs>
  <TitlesOfParts>
    <vt:vector size="38" baseType="lpstr">
      <vt:lpstr>Arial</vt:lpstr>
      <vt:lpstr>Arial Narrow</vt:lpstr>
      <vt:lpstr>Calibri</vt:lpstr>
      <vt:lpstr>Times New Roman</vt:lpstr>
      <vt:lpstr>Wingdings</vt:lpstr>
      <vt:lpstr>Office Theme</vt:lpstr>
      <vt:lpstr>Custom Design</vt:lpstr>
      <vt:lpstr>Worksheet</vt:lpstr>
      <vt:lpstr>1 </vt:lpstr>
      <vt:lpstr>2 </vt:lpstr>
      <vt:lpstr>3 </vt:lpstr>
      <vt:lpstr>4 </vt:lpstr>
      <vt:lpstr>5 </vt:lpstr>
      <vt:lpstr>6 </vt:lpstr>
      <vt:lpstr>7 </vt:lpstr>
      <vt:lpstr>8 </vt:lpstr>
      <vt:lpstr>9 </vt:lpstr>
      <vt:lpstr>10 </vt:lpstr>
      <vt:lpstr>11 </vt:lpstr>
      <vt:lpstr>12 </vt:lpstr>
      <vt:lpstr>13 </vt:lpstr>
      <vt:lpstr>14 </vt:lpstr>
      <vt:lpstr>15 </vt:lpstr>
      <vt:lpstr>16 </vt:lpstr>
      <vt:lpstr>17 </vt:lpstr>
      <vt:lpstr>18 </vt:lpstr>
      <vt:lpstr>19 </vt:lpstr>
      <vt:lpstr>20 </vt:lpstr>
      <vt:lpstr>21 </vt:lpstr>
      <vt:lpstr>22 </vt:lpstr>
      <vt:lpstr>23 </vt:lpstr>
      <vt:lpstr>24 </vt:lpstr>
      <vt:lpstr>25 </vt:lpstr>
      <vt:lpstr>26 </vt:lpstr>
      <vt:lpstr>27 </vt:lpstr>
      <vt:lpstr>28 </vt:lpstr>
      <vt:lpstr>29 </vt:lpstr>
      <vt:lpstr>30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Schmim</dc:creator>
  <cp:lastModifiedBy>Bernadette Stevens</cp:lastModifiedBy>
  <cp:revision>103</cp:revision>
  <dcterms:created xsi:type="dcterms:W3CDTF">2013-10-17T06:13:57Z</dcterms:created>
  <dcterms:modified xsi:type="dcterms:W3CDTF">2021-08-27T09:18:30Z</dcterms:modified>
</cp:coreProperties>
</file>